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9" r:id="rId4"/>
    <p:sldId id="280" r:id="rId5"/>
    <p:sldId id="296" r:id="rId6"/>
    <p:sldId id="288" r:id="rId7"/>
    <p:sldId id="294" r:id="rId8"/>
    <p:sldId id="283" r:id="rId9"/>
    <p:sldId id="291" r:id="rId10"/>
    <p:sldId id="289" r:id="rId11"/>
    <p:sldId id="300" r:id="rId12"/>
    <p:sldId id="301" r:id="rId13"/>
    <p:sldId id="302" r:id="rId14"/>
    <p:sldId id="303" r:id="rId15"/>
    <p:sldId id="306" r:id="rId16"/>
    <p:sldId id="305" r:id="rId17"/>
    <p:sldId id="307" r:id="rId18"/>
    <p:sldId id="297" r:id="rId19"/>
    <p:sldId id="318" r:id="rId20"/>
    <p:sldId id="308" r:id="rId21"/>
    <p:sldId id="310" r:id="rId22"/>
    <p:sldId id="309" r:id="rId23"/>
    <p:sldId id="319" r:id="rId24"/>
    <p:sldId id="320" r:id="rId25"/>
    <p:sldId id="321" r:id="rId26"/>
    <p:sldId id="322" r:id="rId27"/>
    <p:sldId id="311" r:id="rId28"/>
    <p:sldId id="324" r:id="rId29"/>
    <p:sldId id="325" r:id="rId30"/>
    <p:sldId id="323" r:id="rId31"/>
    <p:sldId id="317" r:id="rId32"/>
    <p:sldId id="27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3" autoAdjust="0"/>
    <p:restoredTop sz="94660"/>
  </p:normalViewPr>
  <p:slideViewPr>
    <p:cSldViewPr>
      <p:cViewPr varScale="1">
        <p:scale>
          <a:sx n="101" d="100"/>
          <a:sy n="101" d="100"/>
        </p:scale>
        <p:origin x="126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Методика В.П.Глухова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86247201668189"/>
          <c:y val="0.11009676843282058"/>
          <c:w val="0.84065207233469841"/>
          <c:h val="0.522994492202866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Сформ-но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0.52</c:v>
                </c:pt>
                <c:pt idx="1">
                  <c:v>0.5</c:v>
                </c:pt>
                <c:pt idx="2">
                  <c:v>0.4</c:v>
                </c:pt>
                <c:pt idx="3">
                  <c:v>0.4200000000000001</c:v>
                </c:pt>
                <c:pt idx="4">
                  <c:v>0.32000000000000012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7-4D92-88A1-F725603F3C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Част.сф-но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0.4</c:v>
                </c:pt>
                <c:pt idx="1">
                  <c:v>0.44000000000000011</c:v>
                </c:pt>
                <c:pt idx="2">
                  <c:v>0.5</c:v>
                </c:pt>
                <c:pt idx="3">
                  <c:v>0.48000000000000009</c:v>
                </c:pt>
                <c:pt idx="4">
                  <c:v>0.56000000000000005</c:v>
                </c:pt>
                <c:pt idx="5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7-4D92-88A1-F725603F3C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В поле разв.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8.0000000000000029E-2</c:v>
                </c:pt>
                <c:pt idx="1">
                  <c:v>6.0000000000000019E-2</c:v>
                </c:pt>
                <c:pt idx="2">
                  <c:v>0.1</c:v>
                </c:pt>
                <c:pt idx="3">
                  <c:v>0.1</c:v>
                </c:pt>
                <c:pt idx="4">
                  <c:v>0.12000000000000002</c:v>
                </c:pt>
                <c:pt idx="5">
                  <c:v>8.0000000000000029E-2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7-4D92-88A1-F725603F3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645568"/>
        <c:axId val="96525696"/>
      </c:barChart>
      <c:catAx>
        <c:axId val="16764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 baseline="0"/>
            </a:pPr>
            <a:endParaRPr lang="ru-RU"/>
          </a:p>
        </c:txPr>
        <c:crossAx val="96525696"/>
        <c:crosses val="autoZero"/>
        <c:auto val="1"/>
        <c:lblAlgn val="ctr"/>
        <c:lblOffset val="100"/>
        <c:noMultiLvlLbl val="0"/>
      </c:catAx>
      <c:valAx>
        <c:axId val="9652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040C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67645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2414895394706991E-2"/>
          <c:y val="0.92236710049825921"/>
          <c:w val="0.59582212859224459"/>
          <c:h val="6.152591871090040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rgbClr val="00040C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Методика В.П.Глухова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902146101571576"/>
          <c:y val="0.11770200687577927"/>
          <c:w val="0.82807082663349085"/>
          <c:h val="0.47675663352220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Сформ-но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0.88</c:v>
                </c:pt>
                <c:pt idx="1">
                  <c:v>0.66000000000000025</c:v>
                </c:pt>
                <c:pt idx="2">
                  <c:v>0.68</c:v>
                </c:pt>
                <c:pt idx="3">
                  <c:v>0.48000000000000009</c:v>
                </c:pt>
                <c:pt idx="4">
                  <c:v>0.44</c:v>
                </c:pt>
                <c:pt idx="5">
                  <c:v>0.70000000000000018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7-4D92-88A1-F725603F3C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Част.сф-но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0.2</c:v>
                </c:pt>
                <c:pt idx="1">
                  <c:v>0.22</c:v>
                </c:pt>
                <c:pt idx="2">
                  <c:v>0.3000000000000001</c:v>
                </c:pt>
                <c:pt idx="3">
                  <c:v>0.4200000000000001</c:v>
                </c:pt>
                <c:pt idx="4">
                  <c:v>0.46</c:v>
                </c:pt>
                <c:pt idx="5">
                  <c:v>0.28000000000000008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7-4D92-88A1-F725603F3C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В поле разв.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2.0000000000000007E-2</c:v>
                </c:pt>
                <c:pt idx="1">
                  <c:v>2.0000000000000007E-2</c:v>
                </c:pt>
                <c:pt idx="2">
                  <c:v>2.0000000000000007E-2</c:v>
                </c:pt>
                <c:pt idx="3">
                  <c:v>0.1</c:v>
                </c:pt>
                <c:pt idx="4">
                  <c:v>0.1</c:v>
                </c:pt>
                <c:pt idx="5">
                  <c:v>2.0000000000000007E-2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7-4D92-88A1-F725603F3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143808"/>
        <c:axId val="177145344"/>
      </c:barChart>
      <c:catAx>
        <c:axId val="17714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145344"/>
        <c:crosses val="autoZero"/>
        <c:auto val="1"/>
        <c:lblAlgn val="ctr"/>
        <c:lblOffset val="100"/>
        <c:noMultiLvlLbl val="0"/>
      </c:catAx>
      <c:valAx>
        <c:axId val="17714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14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40C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solidFill>
            <a:srgbClr val="00040C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Методика В.П.Глухова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902146101571576"/>
          <c:y val="0.11770200687577927"/>
          <c:w val="0.82807082663349085"/>
          <c:h val="0.47675663352220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Сформ-но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0.88</c:v>
                </c:pt>
                <c:pt idx="1">
                  <c:v>0.66000000000000025</c:v>
                </c:pt>
                <c:pt idx="2">
                  <c:v>0.68</c:v>
                </c:pt>
                <c:pt idx="3">
                  <c:v>0.58000000000000007</c:v>
                </c:pt>
                <c:pt idx="4">
                  <c:v>0.55000000000000004</c:v>
                </c:pt>
                <c:pt idx="5">
                  <c:v>0.70000000000000018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7-4D92-88A1-F725603F3C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Част.сф-но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0.2</c:v>
                </c:pt>
                <c:pt idx="1">
                  <c:v>0.22</c:v>
                </c:pt>
                <c:pt idx="2">
                  <c:v>0.3000000000000001</c:v>
                </c:pt>
                <c:pt idx="3">
                  <c:v>0.4200000000000001</c:v>
                </c:pt>
                <c:pt idx="4">
                  <c:v>0.4</c:v>
                </c:pt>
                <c:pt idx="5">
                  <c:v>0.28000000000000008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7-4D92-88A1-F725603F3C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В поле разв.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2.0000000000000007E-2</c:v>
                </c:pt>
                <c:pt idx="1">
                  <c:v>2.0000000000000007E-2</c:v>
                </c:pt>
                <c:pt idx="2">
                  <c:v>2.0000000000000007E-2</c:v>
                </c:pt>
                <c:pt idx="3">
                  <c:v>6.0000000000000019E-2</c:v>
                </c:pt>
                <c:pt idx="4">
                  <c:v>0.05</c:v>
                </c:pt>
                <c:pt idx="5">
                  <c:v>2.0000000000000007E-2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7-4D92-88A1-F725603F3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688384"/>
        <c:axId val="202689920"/>
      </c:barChart>
      <c:catAx>
        <c:axId val="20268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89920"/>
        <c:crosses val="autoZero"/>
        <c:auto val="1"/>
        <c:lblAlgn val="ctr"/>
        <c:lblOffset val="100"/>
        <c:noMultiLvlLbl val="0"/>
      </c:catAx>
      <c:valAx>
        <c:axId val="2026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8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40C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solidFill>
            <a:srgbClr val="00040C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Методика В.П.Глухова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902146101571576"/>
          <c:y val="0.11770200687577928"/>
          <c:w val="0.82807082663349107"/>
          <c:h val="0.47675663352220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Сформ-но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1</c:v>
                </c:pt>
                <c:pt idx="1">
                  <c:v>0.9</c:v>
                </c:pt>
                <c:pt idx="2">
                  <c:v>0.85000000000000009</c:v>
                </c:pt>
                <c:pt idx="3">
                  <c:v>0.8</c:v>
                </c:pt>
                <c:pt idx="4">
                  <c:v>0.75000000000000011</c:v>
                </c:pt>
                <c:pt idx="5">
                  <c:v>0.82000000000000006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7-4D92-88A1-F725603F3C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Част.сф-но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0.15000000000000002</c:v>
                </c:pt>
                <c:pt idx="3">
                  <c:v>0.2</c:v>
                </c:pt>
                <c:pt idx="4">
                  <c:v>0.25</c:v>
                </c:pt>
                <c:pt idx="5">
                  <c:v>0.18000000000000002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7-4D92-88A1-F725603F3C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В поле разв.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Составление предложений</c:v>
                </c:pt>
                <c:pt idx="1">
                  <c:v>Сост.пред.по 3 карт.</c:v>
                </c:pt>
                <c:pt idx="2">
                  <c:v>Пересказ текста</c:v>
                </c:pt>
                <c:pt idx="3">
                  <c:v>Сост.раск.по серии карт.</c:v>
                </c:pt>
                <c:pt idx="4">
                  <c:v>Сост.раск.из лич.опыта</c:v>
                </c:pt>
                <c:pt idx="5">
                  <c:v>Сост.описат.расказ.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7-4D92-88A1-F725603F3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628928"/>
        <c:axId val="207634816"/>
      </c:barChart>
      <c:catAx>
        <c:axId val="20762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634816"/>
        <c:crosses val="autoZero"/>
        <c:auto val="1"/>
        <c:lblAlgn val="ctr"/>
        <c:lblOffset val="100"/>
        <c:noMultiLvlLbl val="0"/>
      </c:catAx>
      <c:valAx>
        <c:axId val="20763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40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62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40C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solidFill>
            <a:srgbClr val="00040C"/>
          </a:solidFill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E4055-B5BA-460C-BAFE-85788BC2F5B3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E61A0C5-3A34-4198-A900-089442148612}">
      <dgm:prSet phldrT="[Текст]" custT="1"/>
      <dgm:spPr/>
      <dgm:t>
        <a:bodyPr/>
        <a:lstStyle/>
        <a:p>
          <a:r>
            <a:rPr lang="en-US" sz="1800" b="1" u="sng" dirty="0" smtClean="0">
              <a:latin typeface="Times New Roman" pitchFamily="18" charset="0"/>
              <a:cs typeface="Times New Roman" pitchFamily="18" charset="0"/>
            </a:rPr>
            <a:t>1 </a:t>
          </a:r>
          <a:r>
            <a:rPr lang="en-US" sz="1800" b="1" u="sng" dirty="0" err="1" smtClean="0">
              <a:latin typeface="Times New Roman" pitchFamily="18" charset="0"/>
              <a:cs typeface="Times New Roman" pitchFamily="18" charset="0"/>
            </a:rPr>
            <a:t>этап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: </a:t>
          </a:r>
          <a:endParaRPr lang="ru-RU" dirty="0"/>
        </a:p>
      </dgm:t>
    </dgm:pt>
    <dgm:pt modelId="{752F1160-D6F7-4415-8632-F22E09561432}" type="parTrans" cxnId="{CE35E952-A683-4CC3-B5B3-3881FD5707C6}">
      <dgm:prSet/>
      <dgm:spPr/>
      <dgm:t>
        <a:bodyPr/>
        <a:lstStyle/>
        <a:p>
          <a:endParaRPr lang="ru-RU"/>
        </a:p>
      </dgm:t>
    </dgm:pt>
    <dgm:pt modelId="{654088A4-E460-4F4A-9AD4-1722A394ED8B}" type="sibTrans" cxnId="{CE35E952-A683-4CC3-B5B3-3881FD5707C6}">
      <dgm:prSet/>
      <dgm:spPr/>
      <dgm:t>
        <a:bodyPr/>
        <a:lstStyle/>
        <a:p>
          <a:endParaRPr lang="ru-RU"/>
        </a:p>
      </dgm:t>
    </dgm:pt>
    <dgm:pt modelId="{6829D2A6-02F6-4104-938E-713EB374BF3B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Р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ассматривание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таблиц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, схем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и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разбор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изображенного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b="1" dirty="0" smtClean="0">
            <a:solidFill>
              <a:srgbClr val="00040C"/>
            </a:solidFill>
            <a:latin typeface="Times New Roman" pitchFamily="18" charset="0"/>
            <a:cs typeface="Times New Roman" pitchFamily="18" charset="0"/>
          </a:endParaRPr>
        </a:p>
        <a:p>
          <a:pPr marL="228600" indent="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767382D2-9E76-4E78-A931-39B8402EA40E}" type="parTrans" cxnId="{57F1AE7F-4C22-49C0-AA3D-EFA83FE113D6}">
      <dgm:prSet/>
      <dgm:spPr/>
      <dgm:t>
        <a:bodyPr/>
        <a:lstStyle/>
        <a:p>
          <a:endParaRPr lang="ru-RU"/>
        </a:p>
      </dgm:t>
    </dgm:pt>
    <dgm:pt modelId="{5783BDB7-9C03-4FC3-BF6A-F050D34E2813}" type="sibTrans" cxnId="{57F1AE7F-4C22-49C0-AA3D-EFA83FE113D6}">
      <dgm:prSet/>
      <dgm:spPr/>
      <dgm:t>
        <a:bodyPr/>
        <a:lstStyle/>
        <a:p>
          <a:endParaRPr lang="ru-RU"/>
        </a:p>
      </dgm:t>
    </dgm:pt>
    <dgm:pt modelId="{26B8373C-6A94-4AF9-9922-22110AC3142F}">
      <dgm:prSet phldrT="[Текст]" custT="1"/>
      <dgm:spPr/>
      <dgm:t>
        <a:bodyPr/>
        <a:lstStyle/>
        <a:p>
          <a:r>
            <a:rPr lang="ru-RU" sz="1800" b="1" u="sng" dirty="0" smtClean="0">
              <a:latin typeface="Times New Roman" pitchFamily="18" charset="0"/>
              <a:cs typeface="Times New Roman" pitchFamily="18" charset="0"/>
            </a:rPr>
            <a:t>3 этап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: </a:t>
          </a:r>
          <a:endParaRPr lang="ru-RU" dirty="0"/>
        </a:p>
      </dgm:t>
    </dgm:pt>
    <dgm:pt modelId="{20F417C4-1090-4B78-A7EF-9520BCB6AC6D}" type="parTrans" cxnId="{EF4ABC59-ABB1-4B65-8F23-C6F2CB4F4D2A}">
      <dgm:prSet/>
      <dgm:spPr/>
      <dgm:t>
        <a:bodyPr/>
        <a:lstStyle/>
        <a:p>
          <a:endParaRPr lang="ru-RU"/>
        </a:p>
      </dgm:t>
    </dgm:pt>
    <dgm:pt modelId="{F3019F51-7613-4146-B179-EBC0A85B1953}" type="sibTrans" cxnId="{EF4ABC59-ABB1-4B65-8F23-C6F2CB4F4D2A}">
      <dgm:prSet/>
      <dgm:spPr/>
      <dgm:t>
        <a:bodyPr/>
        <a:lstStyle/>
        <a:p>
          <a:endParaRPr lang="ru-RU"/>
        </a:p>
      </dgm:t>
    </dgm:pt>
    <dgm:pt modelId="{0B89BF76-E7CD-4CB6-AFFC-3D5E9EBCAAD8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После перекодирования осуществляется пересказ  или рассказывание с опорой на символы (образы), то есть происходит отработка метода запоминания. </a:t>
          </a:r>
        </a:p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900" dirty="0"/>
        </a:p>
      </dgm:t>
    </dgm:pt>
    <dgm:pt modelId="{B1AE9744-0858-4CA6-911B-5C8F438E73BE}" type="parTrans" cxnId="{F06B448E-55B5-488D-AB6A-EFB5AF5E6D9B}">
      <dgm:prSet/>
      <dgm:spPr/>
      <dgm:t>
        <a:bodyPr/>
        <a:lstStyle/>
        <a:p>
          <a:endParaRPr lang="ru-RU"/>
        </a:p>
      </dgm:t>
    </dgm:pt>
    <dgm:pt modelId="{E5650D51-501A-42CD-AD91-AF998C344251}" type="sibTrans" cxnId="{F06B448E-55B5-488D-AB6A-EFB5AF5E6D9B}">
      <dgm:prSet/>
      <dgm:spPr/>
      <dgm:t>
        <a:bodyPr/>
        <a:lstStyle/>
        <a:p>
          <a:endParaRPr lang="ru-RU"/>
        </a:p>
      </dgm:t>
    </dgm:pt>
    <dgm:pt modelId="{1173CB36-566E-4272-97B5-C0DDFF3E1075}">
      <dgm:prSet phldrT="[Текст]" custT="1"/>
      <dgm:spPr/>
      <dgm:t>
        <a:bodyPr/>
        <a:lstStyle/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900" dirty="0"/>
        </a:p>
      </dgm:t>
    </dgm:pt>
    <dgm:pt modelId="{4C296AA5-5C4A-42D8-A319-72FAB7C2AC41}" type="parTrans" cxnId="{D9D423D7-D89E-4AA8-96C6-72320CFDEA64}">
      <dgm:prSet/>
      <dgm:spPr/>
      <dgm:t>
        <a:bodyPr/>
        <a:lstStyle/>
        <a:p>
          <a:endParaRPr lang="ru-RU"/>
        </a:p>
      </dgm:t>
    </dgm:pt>
    <dgm:pt modelId="{D18E4B7D-DCB6-4B77-86D5-560BCE10AE3C}" type="sibTrans" cxnId="{D9D423D7-D89E-4AA8-96C6-72320CFDEA64}">
      <dgm:prSet/>
      <dgm:spPr/>
      <dgm:t>
        <a:bodyPr/>
        <a:lstStyle/>
        <a:p>
          <a:endParaRPr lang="ru-RU"/>
        </a:p>
      </dgm:t>
    </dgm:pt>
    <dgm:pt modelId="{67EB3571-C9F8-4E24-830B-F7BF8674552E}">
      <dgm:prSet phldrT="[Текст]" custT="1"/>
      <dgm:spPr/>
      <dgm:t>
        <a:bodyPr/>
        <a:lstStyle/>
        <a:p>
          <a:r>
            <a:rPr lang="en-US" sz="1800" b="1" u="sng" smtClean="0">
              <a:latin typeface="Times New Roman" pitchFamily="18" charset="0"/>
              <a:cs typeface="Times New Roman" pitchFamily="18" charset="0"/>
            </a:rPr>
            <a:t>2 этап</a:t>
          </a:r>
          <a:r>
            <a:rPr lang="en-US" sz="1800" smtClean="0">
              <a:latin typeface="Times New Roman" pitchFamily="18" charset="0"/>
              <a:cs typeface="Times New Roman" pitchFamily="18" charset="0"/>
            </a:rPr>
            <a:t>: </a:t>
          </a:r>
          <a:endParaRPr lang="ru-RU" dirty="0"/>
        </a:p>
      </dgm:t>
    </dgm:pt>
    <dgm:pt modelId="{6F3826D5-EDBE-4CC8-B202-9B9BC339089A}" type="sibTrans" cxnId="{040FB233-CDCD-4ADA-9EFA-2D8F6FE2C7AD}">
      <dgm:prSet/>
      <dgm:spPr/>
      <dgm:t>
        <a:bodyPr/>
        <a:lstStyle/>
        <a:p>
          <a:endParaRPr lang="ru-RU"/>
        </a:p>
      </dgm:t>
    </dgm:pt>
    <dgm:pt modelId="{0407C9E1-59F6-47B2-825A-C50879B02649}" type="parTrans" cxnId="{040FB233-CDCD-4ADA-9EFA-2D8F6FE2C7AD}">
      <dgm:prSet/>
      <dgm:spPr/>
      <dgm:t>
        <a:bodyPr/>
        <a:lstStyle/>
        <a:p>
          <a:endParaRPr lang="ru-RU"/>
        </a:p>
      </dgm:t>
    </dgm:pt>
    <dgm:pt modelId="{C1F52F51-65C1-4046-9967-E642121B23FA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О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существ</a:t>
          </a:r>
          <a:r>
            <a:rPr lang="ru-RU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ление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перекодировани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информации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то есть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преобразование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из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абстрактных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символов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слов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в</a:t>
          </a:r>
          <a:r>
            <a:rPr lang="ru-RU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образы</a:t>
          </a:r>
          <a:r>
            <a:rPr lang="en-US" sz="2400" b="1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400" b="1" dirty="0" smtClean="0">
            <a:solidFill>
              <a:srgbClr val="00040C"/>
            </a:solidFill>
            <a:latin typeface="Times New Roman" pitchFamily="18" charset="0"/>
            <a:cs typeface="Times New Roman" pitchFamily="18" charset="0"/>
          </a:endParaRPr>
        </a:p>
        <a:p>
          <a:pPr marL="228600" indent="0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A62A9C00-BDCB-40CA-A133-70E2326705D2}" type="sibTrans" cxnId="{83D3D55B-C18C-43ED-92D5-88D69BB83F7A}">
      <dgm:prSet/>
      <dgm:spPr/>
      <dgm:t>
        <a:bodyPr/>
        <a:lstStyle/>
        <a:p>
          <a:endParaRPr lang="ru-RU"/>
        </a:p>
      </dgm:t>
    </dgm:pt>
    <dgm:pt modelId="{B64114A4-EE99-4061-AF3C-31BDC44785A2}" type="parTrans" cxnId="{83D3D55B-C18C-43ED-92D5-88D69BB83F7A}">
      <dgm:prSet/>
      <dgm:spPr/>
      <dgm:t>
        <a:bodyPr/>
        <a:lstStyle/>
        <a:p>
          <a:endParaRPr lang="ru-RU"/>
        </a:p>
      </dgm:t>
    </dgm:pt>
    <dgm:pt modelId="{DDCF5FAE-AA2D-47C2-8C79-3F7C9B50E9BB}" type="pres">
      <dgm:prSet presAssocID="{AB1E4055-B5BA-460C-BAFE-85788BC2F5B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1516FB-CCF4-4DFE-AB90-C996DB78A1FE}" type="pres">
      <dgm:prSet presAssocID="{FE61A0C5-3A34-4198-A900-089442148612}" presName="composite" presStyleCnt="0"/>
      <dgm:spPr/>
      <dgm:t>
        <a:bodyPr/>
        <a:lstStyle/>
        <a:p>
          <a:endParaRPr lang="ru-RU"/>
        </a:p>
      </dgm:t>
    </dgm:pt>
    <dgm:pt modelId="{4C1099CF-5438-4F37-9E38-E025E939224B}" type="pres">
      <dgm:prSet presAssocID="{FE61A0C5-3A34-4198-A900-08944214861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812AD-1CBD-4268-8F48-D754F17DFE46}" type="pres">
      <dgm:prSet presAssocID="{FE61A0C5-3A34-4198-A900-08944214861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61D96-43BE-4EB4-8E40-DC540FD1505F}" type="pres">
      <dgm:prSet presAssocID="{654088A4-E460-4F4A-9AD4-1722A394ED8B}" presName="sp" presStyleCnt="0"/>
      <dgm:spPr/>
      <dgm:t>
        <a:bodyPr/>
        <a:lstStyle/>
        <a:p>
          <a:endParaRPr lang="ru-RU"/>
        </a:p>
      </dgm:t>
    </dgm:pt>
    <dgm:pt modelId="{2AD279D4-783E-4BF5-940C-D94A42D4DEF9}" type="pres">
      <dgm:prSet presAssocID="{67EB3571-C9F8-4E24-830B-F7BF8674552E}" presName="composite" presStyleCnt="0"/>
      <dgm:spPr/>
      <dgm:t>
        <a:bodyPr/>
        <a:lstStyle/>
        <a:p>
          <a:endParaRPr lang="ru-RU"/>
        </a:p>
      </dgm:t>
    </dgm:pt>
    <dgm:pt modelId="{3ED3C80B-585C-4837-9B48-630DE0B5AB02}" type="pres">
      <dgm:prSet presAssocID="{67EB3571-C9F8-4E24-830B-F7BF8674552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2ADFE-EFB2-49A3-87C7-D0ED5D323092}" type="pres">
      <dgm:prSet presAssocID="{67EB3571-C9F8-4E24-830B-F7BF8674552E}" presName="descendantText" presStyleLbl="alignAcc1" presStyleIdx="1" presStyleCnt="3" custScaleX="96481" custScaleY="133875" custLinFactNeighborX="-2069" custLinFactNeighborY="-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3D69A-D155-4A17-9873-275DE0C56ADC}" type="pres">
      <dgm:prSet presAssocID="{6F3826D5-EDBE-4CC8-B202-9B9BC339089A}" presName="sp" presStyleCnt="0"/>
      <dgm:spPr/>
      <dgm:t>
        <a:bodyPr/>
        <a:lstStyle/>
        <a:p>
          <a:endParaRPr lang="ru-RU"/>
        </a:p>
      </dgm:t>
    </dgm:pt>
    <dgm:pt modelId="{EC7E7277-1880-4C3E-B094-658E1F89A5EA}" type="pres">
      <dgm:prSet presAssocID="{26B8373C-6A94-4AF9-9922-22110AC3142F}" presName="composite" presStyleCnt="0"/>
      <dgm:spPr/>
      <dgm:t>
        <a:bodyPr/>
        <a:lstStyle/>
        <a:p>
          <a:endParaRPr lang="ru-RU"/>
        </a:p>
      </dgm:t>
    </dgm:pt>
    <dgm:pt modelId="{FF9D8A35-D4E2-403F-A025-E466DFA8881B}" type="pres">
      <dgm:prSet presAssocID="{26B8373C-6A94-4AF9-9922-22110AC3142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10D9B8-AB5D-469D-8AD9-0FE9EB4D35CE}" type="pres">
      <dgm:prSet presAssocID="{26B8373C-6A94-4AF9-9922-22110AC3142F}" presName="descendantText" presStyleLbl="alignAcc1" presStyleIdx="2" presStyleCnt="3" custScaleY="163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F1AE7F-4C22-49C0-AA3D-EFA83FE113D6}" srcId="{FE61A0C5-3A34-4198-A900-089442148612}" destId="{6829D2A6-02F6-4104-938E-713EB374BF3B}" srcOrd="0" destOrd="0" parTransId="{767382D2-9E76-4E78-A931-39B8402EA40E}" sibTransId="{5783BDB7-9C03-4FC3-BF6A-F050D34E2813}"/>
    <dgm:cxn modelId="{E8EC5C74-752D-4ABD-B78C-B03959A3DEA0}" type="presOf" srcId="{67EB3571-C9F8-4E24-830B-F7BF8674552E}" destId="{3ED3C80B-585C-4837-9B48-630DE0B5AB02}" srcOrd="0" destOrd="0" presId="urn:microsoft.com/office/officeart/2005/8/layout/chevron2"/>
    <dgm:cxn modelId="{F06B448E-55B5-488D-AB6A-EFB5AF5E6D9B}" srcId="{26B8373C-6A94-4AF9-9922-22110AC3142F}" destId="{0B89BF76-E7CD-4CB6-AFFC-3D5E9EBCAAD8}" srcOrd="1" destOrd="0" parTransId="{B1AE9744-0858-4CA6-911B-5C8F438E73BE}" sibTransId="{E5650D51-501A-42CD-AD91-AF998C344251}"/>
    <dgm:cxn modelId="{83D3D55B-C18C-43ED-92D5-88D69BB83F7A}" srcId="{67EB3571-C9F8-4E24-830B-F7BF8674552E}" destId="{C1F52F51-65C1-4046-9967-E642121B23FA}" srcOrd="0" destOrd="0" parTransId="{B64114A4-EE99-4061-AF3C-31BDC44785A2}" sibTransId="{A62A9C00-BDCB-40CA-A133-70E2326705D2}"/>
    <dgm:cxn modelId="{65873430-16A4-46EF-8B0B-94DB1FE13DEE}" type="presOf" srcId="{C1F52F51-65C1-4046-9967-E642121B23FA}" destId="{7B02ADFE-EFB2-49A3-87C7-D0ED5D323092}" srcOrd="0" destOrd="0" presId="urn:microsoft.com/office/officeart/2005/8/layout/chevron2"/>
    <dgm:cxn modelId="{02C6E506-FA93-4316-8A1D-79742FA84661}" type="presOf" srcId="{0B89BF76-E7CD-4CB6-AFFC-3D5E9EBCAAD8}" destId="{5810D9B8-AB5D-469D-8AD9-0FE9EB4D35CE}" srcOrd="0" destOrd="1" presId="urn:microsoft.com/office/officeart/2005/8/layout/chevron2"/>
    <dgm:cxn modelId="{040FB233-CDCD-4ADA-9EFA-2D8F6FE2C7AD}" srcId="{AB1E4055-B5BA-460C-BAFE-85788BC2F5B3}" destId="{67EB3571-C9F8-4E24-830B-F7BF8674552E}" srcOrd="1" destOrd="0" parTransId="{0407C9E1-59F6-47B2-825A-C50879B02649}" sibTransId="{6F3826D5-EDBE-4CC8-B202-9B9BC339089A}"/>
    <dgm:cxn modelId="{CE35E952-A683-4CC3-B5B3-3881FD5707C6}" srcId="{AB1E4055-B5BA-460C-BAFE-85788BC2F5B3}" destId="{FE61A0C5-3A34-4198-A900-089442148612}" srcOrd="0" destOrd="0" parTransId="{752F1160-D6F7-4415-8632-F22E09561432}" sibTransId="{654088A4-E460-4F4A-9AD4-1722A394ED8B}"/>
    <dgm:cxn modelId="{47C20128-4ADB-4BE8-9C41-8CB73568550A}" type="presOf" srcId="{6829D2A6-02F6-4104-938E-713EB374BF3B}" destId="{00D812AD-1CBD-4268-8F48-D754F17DFE46}" srcOrd="0" destOrd="0" presId="urn:microsoft.com/office/officeart/2005/8/layout/chevron2"/>
    <dgm:cxn modelId="{D9D423D7-D89E-4AA8-96C6-72320CFDEA64}" srcId="{26B8373C-6A94-4AF9-9922-22110AC3142F}" destId="{1173CB36-566E-4272-97B5-C0DDFF3E1075}" srcOrd="0" destOrd="0" parTransId="{4C296AA5-5C4A-42D8-A319-72FAB7C2AC41}" sibTransId="{D18E4B7D-DCB6-4B77-86D5-560BCE10AE3C}"/>
    <dgm:cxn modelId="{EF4ABC59-ABB1-4B65-8F23-C6F2CB4F4D2A}" srcId="{AB1E4055-B5BA-460C-BAFE-85788BC2F5B3}" destId="{26B8373C-6A94-4AF9-9922-22110AC3142F}" srcOrd="2" destOrd="0" parTransId="{20F417C4-1090-4B78-A7EF-9520BCB6AC6D}" sibTransId="{F3019F51-7613-4146-B179-EBC0A85B1953}"/>
    <dgm:cxn modelId="{9F3FC092-CA3B-4AE0-AF61-D441B040364E}" type="presOf" srcId="{FE61A0C5-3A34-4198-A900-089442148612}" destId="{4C1099CF-5438-4F37-9E38-E025E939224B}" srcOrd="0" destOrd="0" presId="urn:microsoft.com/office/officeart/2005/8/layout/chevron2"/>
    <dgm:cxn modelId="{15CC0F67-E416-47E5-B08C-364FBC5A1C54}" type="presOf" srcId="{1173CB36-566E-4272-97B5-C0DDFF3E1075}" destId="{5810D9B8-AB5D-469D-8AD9-0FE9EB4D35CE}" srcOrd="0" destOrd="0" presId="urn:microsoft.com/office/officeart/2005/8/layout/chevron2"/>
    <dgm:cxn modelId="{156731EC-02AA-45EB-A76E-ACFF286F0C25}" type="presOf" srcId="{AB1E4055-B5BA-460C-BAFE-85788BC2F5B3}" destId="{DDCF5FAE-AA2D-47C2-8C79-3F7C9B50E9BB}" srcOrd="0" destOrd="0" presId="urn:microsoft.com/office/officeart/2005/8/layout/chevron2"/>
    <dgm:cxn modelId="{D8B71DBF-057C-46D0-9372-D8E076428ABF}" type="presOf" srcId="{26B8373C-6A94-4AF9-9922-22110AC3142F}" destId="{FF9D8A35-D4E2-403F-A025-E466DFA8881B}" srcOrd="0" destOrd="0" presId="urn:microsoft.com/office/officeart/2005/8/layout/chevron2"/>
    <dgm:cxn modelId="{5DD1C853-02C9-4D87-9D58-D262F6AE4568}" type="presParOf" srcId="{DDCF5FAE-AA2D-47C2-8C79-3F7C9B50E9BB}" destId="{F51516FB-CCF4-4DFE-AB90-C996DB78A1FE}" srcOrd="0" destOrd="0" presId="urn:microsoft.com/office/officeart/2005/8/layout/chevron2"/>
    <dgm:cxn modelId="{585A851C-C6C2-4622-A85B-C737F650FDF3}" type="presParOf" srcId="{F51516FB-CCF4-4DFE-AB90-C996DB78A1FE}" destId="{4C1099CF-5438-4F37-9E38-E025E939224B}" srcOrd="0" destOrd="0" presId="urn:microsoft.com/office/officeart/2005/8/layout/chevron2"/>
    <dgm:cxn modelId="{744A5F59-56D0-4F7A-8A2A-6E9CBF4093FC}" type="presParOf" srcId="{F51516FB-CCF4-4DFE-AB90-C996DB78A1FE}" destId="{00D812AD-1CBD-4268-8F48-D754F17DFE46}" srcOrd="1" destOrd="0" presId="urn:microsoft.com/office/officeart/2005/8/layout/chevron2"/>
    <dgm:cxn modelId="{584C2B2B-5391-4AAF-BE09-10F071554ADD}" type="presParOf" srcId="{DDCF5FAE-AA2D-47C2-8C79-3F7C9B50E9BB}" destId="{61961D96-43BE-4EB4-8E40-DC540FD1505F}" srcOrd="1" destOrd="0" presId="urn:microsoft.com/office/officeart/2005/8/layout/chevron2"/>
    <dgm:cxn modelId="{4B277311-98CD-4EF9-9F9C-4947929DDEDD}" type="presParOf" srcId="{DDCF5FAE-AA2D-47C2-8C79-3F7C9B50E9BB}" destId="{2AD279D4-783E-4BF5-940C-D94A42D4DEF9}" srcOrd="2" destOrd="0" presId="urn:microsoft.com/office/officeart/2005/8/layout/chevron2"/>
    <dgm:cxn modelId="{5DB7A947-34EC-402A-94FB-DE9F5669229B}" type="presParOf" srcId="{2AD279D4-783E-4BF5-940C-D94A42D4DEF9}" destId="{3ED3C80B-585C-4837-9B48-630DE0B5AB02}" srcOrd="0" destOrd="0" presId="urn:microsoft.com/office/officeart/2005/8/layout/chevron2"/>
    <dgm:cxn modelId="{581A49FE-522C-45EA-9DB1-CD9B5125239B}" type="presParOf" srcId="{2AD279D4-783E-4BF5-940C-D94A42D4DEF9}" destId="{7B02ADFE-EFB2-49A3-87C7-D0ED5D323092}" srcOrd="1" destOrd="0" presId="urn:microsoft.com/office/officeart/2005/8/layout/chevron2"/>
    <dgm:cxn modelId="{D5BB0D9A-666B-4C9F-8E45-532F2B9F3F36}" type="presParOf" srcId="{DDCF5FAE-AA2D-47C2-8C79-3F7C9B50E9BB}" destId="{CD83D69A-D155-4A17-9873-275DE0C56ADC}" srcOrd="3" destOrd="0" presId="urn:microsoft.com/office/officeart/2005/8/layout/chevron2"/>
    <dgm:cxn modelId="{3B6B12F9-1165-46D3-8B4A-5D63825D99F0}" type="presParOf" srcId="{DDCF5FAE-AA2D-47C2-8C79-3F7C9B50E9BB}" destId="{EC7E7277-1880-4C3E-B094-658E1F89A5EA}" srcOrd="4" destOrd="0" presId="urn:microsoft.com/office/officeart/2005/8/layout/chevron2"/>
    <dgm:cxn modelId="{9183A84F-4BCD-451C-BE98-9A90CA9210AA}" type="presParOf" srcId="{EC7E7277-1880-4C3E-B094-658E1F89A5EA}" destId="{FF9D8A35-D4E2-403F-A025-E466DFA8881B}" srcOrd="0" destOrd="0" presId="urn:microsoft.com/office/officeart/2005/8/layout/chevron2"/>
    <dgm:cxn modelId="{9DF58CDB-2B32-4B0A-89C6-E98BACD80063}" type="presParOf" srcId="{EC7E7277-1880-4C3E-B094-658E1F89A5EA}" destId="{5810D9B8-AB5D-469D-8AD9-0FE9EB4D35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099CF-5438-4F37-9E38-E025E939224B}">
      <dsp:nvSpPr>
        <dsp:cNvPr id="0" name=""/>
        <dsp:cNvSpPr/>
      </dsp:nvSpPr>
      <dsp:spPr>
        <a:xfrm rot="5400000">
          <a:off x="-220739" y="223661"/>
          <a:ext cx="1471596" cy="103011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u="sng" kern="1200" dirty="0" smtClean="0">
              <a:latin typeface="Times New Roman" pitchFamily="18" charset="0"/>
              <a:cs typeface="Times New Roman" pitchFamily="18" charset="0"/>
            </a:rPr>
            <a:t>1 </a:t>
          </a:r>
          <a:r>
            <a:rPr lang="en-US" sz="1800" b="1" u="sng" kern="1200" dirty="0" err="1" smtClean="0">
              <a:latin typeface="Times New Roman" pitchFamily="18" charset="0"/>
              <a:cs typeface="Times New Roman" pitchFamily="18" charset="0"/>
            </a:rPr>
            <a:t>этап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: </a:t>
          </a:r>
          <a:endParaRPr lang="ru-RU" kern="1200" dirty="0"/>
        </a:p>
      </dsp:txBody>
      <dsp:txXfrm rot="-5400000">
        <a:off x="1" y="517981"/>
        <a:ext cx="1030117" cy="441479"/>
      </dsp:txXfrm>
    </dsp:sp>
    <dsp:sp modelId="{00D812AD-1CBD-4268-8F48-D754F17DFE46}">
      <dsp:nvSpPr>
        <dsp:cNvPr id="0" name=""/>
        <dsp:cNvSpPr/>
      </dsp:nvSpPr>
      <dsp:spPr>
        <a:xfrm rot="5400000">
          <a:off x="4105241" y="-3072202"/>
          <a:ext cx="956537" cy="7106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Р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ассматривание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таблиц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, схем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и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разбор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изображенного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b="1" kern="1200" dirty="0" smtClean="0">
            <a:solidFill>
              <a:srgbClr val="00040C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-5400000">
        <a:off x="1030117" y="49616"/>
        <a:ext cx="7060092" cy="863149"/>
      </dsp:txXfrm>
    </dsp:sp>
    <dsp:sp modelId="{3ED3C80B-585C-4837-9B48-630DE0B5AB02}">
      <dsp:nvSpPr>
        <dsp:cNvPr id="0" name=""/>
        <dsp:cNvSpPr/>
      </dsp:nvSpPr>
      <dsp:spPr>
        <a:xfrm rot="5400000">
          <a:off x="-220739" y="1683502"/>
          <a:ext cx="1471596" cy="1030117"/>
        </a:xfrm>
        <a:prstGeom prst="chevron">
          <a:avLst/>
        </a:prstGeom>
        <a:gradFill rotWithShape="0">
          <a:gsLst>
            <a:gs pos="0">
              <a:schemeClr val="accent5">
                <a:hueOff val="-1731817"/>
                <a:satOff val="0"/>
                <a:lumOff val="-1569"/>
                <a:alphaOff val="0"/>
                <a:shade val="51000"/>
                <a:satMod val="130000"/>
              </a:schemeClr>
            </a:gs>
            <a:gs pos="80000">
              <a:schemeClr val="accent5">
                <a:hueOff val="-1731817"/>
                <a:satOff val="0"/>
                <a:lumOff val="-1569"/>
                <a:alphaOff val="0"/>
                <a:shade val="93000"/>
                <a:satMod val="130000"/>
              </a:schemeClr>
            </a:gs>
            <a:gs pos="100000">
              <a:schemeClr val="accent5">
                <a:hueOff val="-1731817"/>
                <a:satOff val="0"/>
                <a:lumOff val="-156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1731817"/>
              <a:satOff val="0"/>
              <a:lumOff val="-15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u="sng" kern="1200" smtClean="0">
              <a:latin typeface="Times New Roman" pitchFamily="18" charset="0"/>
              <a:cs typeface="Times New Roman" pitchFamily="18" charset="0"/>
            </a:rPr>
            <a:t>2 этап</a:t>
          </a:r>
          <a:r>
            <a:rPr lang="en-US" sz="1800" kern="1200" smtClean="0">
              <a:latin typeface="Times New Roman" pitchFamily="18" charset="0"/>
              <a:cs typeface="Times New Roman" pitchFamily="18" charset="0"/>
            </a:rPr>
            <a:t>: </a:t>
          </a:r>
          <a:endParaRPr lang="ru-RU" kern="1200" dirty="0"/>
        </a:p>
      </dsp:txBody>
      <dsp:txXfrm rot="-5400000">
        <a:off x="1" y="1977822"/>
        <a:ext cx="1030117" cy="441479"/>
      </dsp:txXfrm>
    </dsp:sp>
    <dsp:sp modelId="{7B02ADFE-EFB2-49A3-87C7-D0ED5D323092}">
      <dsp:nvSpPr>
        <dsp:cNvPr id="0" name=""/>
        <dsp:cNvSpPr/>
      </dsp:nvSpPr>
      <dsp:spPr>
        <a:xfrm rot="5400000">
          <a:off x="3796188" y="-1491918"/>
          <a:ext cx="1280564" cy="68566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731817"/>
              <a:satOff val="0"/>
              <a:lumOff val="-15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О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существ</a:t>
          </a:r>
          <a:r>
            <a:rPr lang="ru-RU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ление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перекодировани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информации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то есть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преобразование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из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абстрактных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символов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слов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в</a:t>
          </a: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образы</a:t>
          </a:r>
          <a:r>
            <a:rPr lang="en-US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400" b="1" kern="1200" dirty="0" smtClean="0">
            <a:solidFill>
              <a:srgbClr val="00040C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-5400000">
        <a:off x="1008121" y="1358661"/>
        <a:ext cx="6794186" cy="1155540"/>
      </dsp:txXfrm>
    </dsp:sp>
    <dsp:sp modelId="{FF9D8A35-D4E2-403F-A025-E466DFA8881B}">
      <dsp:nvSpPr>
        <dsp:cNvPr id="0" name=""/>
        <dsp:cNvSpPr/>
      </dsp:nvSpPr>
      <dsp:spPr>
        <a:xfrm rot="5400000">
          <a:off x="-220739" y="3282724"/>
          <a:ext cx="1471596" cy="1030117"/>
        </a:xfrm>
        <a:prstGeom prst="chevron">
          <a:avLst/>
        </a:prstGeom>
        <a:gradFill rotWithShape="0">
          <a:gsLst>
            <a:gs pos="0">
              <a:schemeClr val="accent5">
                <a:hueOff val="-3463634"/>
                <a:satOff val="0"/>
                <a:lumOff val="-3137"/>
                <a:alphaOff val="0"/>
                <a:shade val="51000"/>
                <a:satMod val="130000"/>
              </a:schemeClr>
            </a:gs>
            <a:gs pos="80000">
              <a:schemeClr val="accent5">
                <a:hueOff val="-3463634"/>
                <a:satOff val="0"/>
                <a:lumOff val="-3137"/>
                <a:alphaOff val="0"/>
                <a:shade val="93000"/>
                <a:satMod val="130000"/>
              </a:schemeClr>
            </a:gs>
            <a:gs pos="100000">
              <a:schemeClr val="accent5">
                <a:hueOff val="-3463634"/>
                <a:satOff val="0"/>
                <a:lumOff val="-31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3463634"/>
              <a:satOff val="0"/>
              <a:lumOff val="-31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latin typeface="Times New Roman" pitchFamily="18" charset="0"/>
              <a:cs typeface="Times New Roman" pitchFamily="18" charset="0"/>
            </a:rPr>
            <a:t>3 этап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: </a:t>
          </a:r>
          <a:endParaRPr lang="ru-RU" kern="1200" dirty="0"/>
        </a:p>
      </dsp:txBody>
      <dsp:txXfrm rot="-5400000">
        <a:off x="1" y="3577044"/>
        <a:ext cx="1030117" cy="441479"/>
      </dsp:txXfrm>
    </dsp:sp>
    <dsp:sp modelId="{5810D9B8-AB5D-469D-8AD9-0FE9EB4D35CE}">
      <dsp:nvSpPr>
        <dsp:cNvPr id="0" name=""/>
        <dsp:cNvSpPr/>
      </dsp:nvSpPr>
      <dsp:spPr>
        <a:xfrm rot="5400000">
          <a:off x="3803846" y="-13139"/>
          <a:ext cx="1559328" cy="7106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463634"/>
              <a:satOff val="0"/>
              <a:lumOff val="-31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b="1" kern="1200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rPr>
            <a:t>После перекодирования осуществляется пересказ  или рассказывание с опорой на символы (образы), то есть происходит отработка метода запоминания. </a:t>
          </a:r>
        </a:p>
        <a:p>
          <a:pPr marL="171450" lvl="1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 rot="-5400000">
        <a:off x="1030117" y="2836710"/>
        <a:ext cx="7030666" cy="1407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505F0-5E66-4D6F-9E97-CD4BA5D03543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40019-75D0-47D2-A5E7-B29AD6F56EA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1E6A-3492-4E1B-8881-86E7D41E40C6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6789F-0140-49DB-A957-6D3334D0A7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57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391E-DD32-40CF-A993-AF97829429A9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31850-3AAA-4D47-8E35-1262AF01A77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36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52FA1-67F0-40BF-9E10-F7B30C5C964D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63988-F15C-495F-9744-983AE1D7E51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99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77FE4-15A3-438A-8375-C40790720775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6A18-0F7D-4E1D-A839-16E85CB2703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8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1E8B7-C54D-46CD-86CD-BD382D850A8F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0AD0C-88CA-4172-A1AF-716A2CDED9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2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1B716-9FB7-4E53-98F6-76F8AE5E9753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0096A-8C35-4F13-A5A4-0F2A9C10AA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5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BAAF3-410B-4E05-88E5-DFF00A99B16B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617AA-00FF-4A65-964C-08012F6BBC1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9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32637-63C9-4950-91E9-9299EC3F40BB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6CB9C-CF20-4A0F-B5A2-7892DCBEE78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1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9DDE9-0492-482C-A85A-1CBBBD54C204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78F63-CB13-4155-AA9B-97AABCE9A3D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0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5B7AF-44D8-4CB1-B434-E670851E5E64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47B70-80B1-468A-8529-CDBADAF6983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ACA685-6AE1-487F-A222-44AC6287AEED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6DD97"/>
                </a:solidFill>
                <a:latin typeface="Calibri" panose="020F0502020204030204" pitchFamily="34" charset="0"/>
              </a:defRPr>
            </a:lvl1pPr>
          </a:lstStyle>
          <a:p>
            <a:fld id="{B3AC43F8-B89F-4C8A-98CD-2C3373B6002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oshkolniki.org/ekologiy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712968" cy="144016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40C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учреждение детский сад «Светлячок»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3988" y="2564904"/>
            <a:ext cx="4135863" cy="1440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3789040"/>
            <a:ext cx="60486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  <a:ea typeface="+mj-ea"/>
                <a:cs typeface="+mj-cs"/>
              </a:rPr>
              <a:t>«Формирование связной речи с применением мнемотехники у детей старшего </a:t>
            </a:r>
            <a:r>
              <a:rPr lang="ru-RU" sz="3200" b="1" dirty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  <a:ea typeface="+mj-ea"/>
                <a:cs typeface="+mj-cs"/>
              </a:rPr>
              <a:t>дошкольного </a:t>
            </a:r>
            <a:r>
              <a:rPr lang="ru-RU" sz="3200" b="1" dirty="0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  <a:ea typeface="+mj-ea"/>
                <a:cs typeface="+mj-cs"/>
              </a:rPr>
              <a:t>возраста»</a:t>
            </a:r>
          </a:p>
          <a:p>
            <a:r>
              <a:rPr lang="ru-RU" sz="2000" b="1" dirty="0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            (Срок реализации 2 </a:t>
            </a:r>
            <a:r>
              <a:rPr lang="ru-RU" sz="2000" b="1" dirty="0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года</a:t>
            </a:r>
          </a:p>
          <a:p>
            <a:r>
              <a:rPr lang="ru-RU" sz="2000" b="1" dirty="0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                     2017-2018 уч. </a:t>
            </a:r>
            <a:r>
              <a:rPr lang="ru-RU" sz="2000" b="1" dirty="0" err="1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г</a:t>
            </a:r>
            <a:r>
              <a:rPr lang="ru-RU" sz="2000" b="1" dirty="0" err="1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г</a:t>
            </a:r>
            <a:r>
              <a:rPr lang="ru-RU" sz="2000" b="1" dirty="0" smtClean="0">
                <a:ln w="12700">
                  <a:solidFill>
                    <a:srgbClr val="586D2C">
                      <a:lumMod val="75000"/>
                    </a:srgbClr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)</a:t>
            </a:r>
            <a:endParaRPr lang="ru-RU" sz="2000" b="1" dirty="0" smtClean="0">
              <a:ln w="12700">
                <a:solidFill>
                  <a:srgbClr val="586D2C">
                    <a:lumMod val="75000"/>
                  </a:srgbClr>
                </a:solidFill>
              </a:ln>
              <a:solidFill>
                <a:srgbClr val="00206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endParaRPr lang="ru-RU" sz="3200" b="1" dirty="0" smtClean="0">
              <a:ln w="12700">
                <a:solidFill>
                  <a:srgbClr val="586D2C">
                    <a:lumMod val="75000"/>
                  </a:srgbClr>
                </a:solidFill>
              </a:ln>
              <a:solidFill>
                <a:srgbClr val="00206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5264046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</a:rPr>
              <a:t>Выполнила: воспитатель высшей категории Кокарева Н.В.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Этапы работы с таблицами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1285861"/>
            <a:ext cx="7858180" cy="3357586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ru-RU" sz="2400" dirty="0" smtClean="0">
              <a:solidFill>
                <a:schemeClr val="accent5"/>
              </a:solidFill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6729812"/>
              </p:ext>
            </p:extLst>
          </p:nvPr>
        </p:nvGraphicFramePr>
        <p:xfrm>
          <a:off x="467544" y="1268760"/>
          <a:ext cx="813690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548680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Пополняем словарный запас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4664"/>
            <a:ext cx="871296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Дидактические игры: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Побор прилагательных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«Назови </a:t>
            </a:r>
            <a:r>
              <a:rPr lang="ru-RU" dirty="0">
                <a:solidFill>
                  <a:srgbClr val="0070C0"/>
                </a:solidFill>
              </a:rPr>
              <a:t>как можно больше признаков</a:t>
            </a:r>
            <a:r>
              <a:rPr lang="ru-RU" dirty="0" smtClean="0">
                <a:solidFill>
                  <a:srgbClr val="0070C0"/>
                </a:solidFill>
              </a:rPr>
              <a:t>» ( Яблоко какое?)</a:t>
            </a:r>
          </a:p>
          <a:p>
            <a:r>
              <a:rPr lang="ru-RU" dirty="0">
                <a:solidFill>
                  <a:srgbClr val="0070C0"/>
                </a:solidFill>
              </a:rPr>
              <a:t>«Назови как можно больше предметов</a:t>
            </a:r>
            <a:r>
              <a:rPr lang="ru-RU" dirty="0" smtClean="0">
                <a:solidFill>
                  <a:srgbClr val="0070C0"/>
                </a:solidFill>
              </a:rPr>
              <a:t>»(Что бывает длинным?)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Подбор синонимов </a:t>
            </a:r>
            <a:r>
              <a:rPr lang="ru-RU" dirty="0" smtClean="0">
                <a:solidFill>
                  <a:srgbClr val="0070C0"/>
                </a:solidFill>
              </a:rPr>
              <a:t>(«Какой, какая, </a:t>
            </a:r>
            <a:r>
              <a:rPr lang="ru-RU" dirty="0" err="1" smtClean="0">
                <a:solidFill>
                  <a:srgbClr val="0070C0"/>
                </a:solidFill>
              </a:rPr>
              <a:t>какие,какое</a:t>
            </a:r>
            <a:r>
              <a:rPr lang="ru-RU" dirty="0" smtClean="0">
                <a:solidFill>
                  <a:srgbClr val="0070C0"/>
                </a:solidFill>
              </a:rPr>
              <a:t>?»)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Подбор антонимов </a:t>
            </a:r>
            <a:r>
              <a:rPr lang="ru-RU" dirty="0" smtClean="0">
                <a:solidFill>
                  <a:srgbClr val="0070C0"/>
                </a:solidFill>
              </a:rPr>
              <a:t>(«Скажи наоборот», «Короткий-длинный", «Высокий низкий» и </a:t>
            </a:r>
            <a:r>
              <a:rPr lang="ru-RU" dirty="0" err="1" smtClean="0">
                <a:solidFill>
                  <a:srgbClr val="0070C0"/>
                </a:solidFill>
              </a:rPr>
              <a:t>т.д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</a:p>
          <a:p>
            <a:r>
              <a:rPr lang="ru-RU" dirty="0">
                <a:solidFill>
                  <a:srgbClr val="FF0000"/>
                </a:solidFill>
              </a:rPr>
              <a:t>Подбор </a:t>
            </a:r>
            <a:r>
              <a:rPr lang="ru-RU" dirty="0" smtClean="0">
                <a:solidFill>
                  <a:srgbClr val="FF0000"/>
                </a:solidFill>
              </a:rPr>
              <a:t>глаголов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Кто как передвигается?   Человек ходит, рыба…</a:t>
            </a:r>
          </a:p>
          <a:p>
            <a:r>
              <a:rPr lang="ru-RU" dirty="0">
                <a:solidFill>
                  <a:srgbClr val="0070C0"/>
                </a:solidFill>
              </a:rPr>
              <a:t>Кто как ест?   Кошка молоко …, курица зерно …</a:t>
            </a:r>
          </a:p>
          <a:p>
            <a:r>
              <a:rPr lang="ru-RU" dirty="0">
                <a:solidFill>
                  <a:srgbClr val="0070C0"/>
                </a:solidFill>
              </a:rPr>
              <a:t>Кто чем занимается?   Врач…, учитель…, писатель…</a:t>
            </a:r>
          </a:p>
          <a:p>
            <a:r>
              <a:rPr lang="ru-RU" dirty="0">
                <a:solidFill>
                  <a:srgbClr val="0070C0"/>
                </a:solidFill>
              </a:rPr>
              <a:t>Что может делать это животное?   Собака…, лягушка</a:t>
            </a:r>
            <a:r>
              <a:rPr lang="ru-RU" dirty="0" smtClean="0">
                <a:solidFill>
                  <a:srgbClr val="0070C0"/>
                </a:solidFill>
              </a:rPr>
              <a:t>…</a:t>
            </a:r>
          </a:p>
          <a:p>
            <a:r>
              <a:rPr lang="ru-RU" dirty="0">
                <a:solidFill>
                  <a:srgbClr val="FF0000"/>
                </a:solidFill>
              </a:rPr>
              <a:t>Формирование системы </a:t>
            </a:r>
            <a:r>
              <a:rPr lang="ru-RU" dirty="0" smtClean="0">
                <a:solidFill>
                  <a:srgbClr val="FF0000"/>
                </a:solidFill>
              </a:rPr>
              <a:t>словообразования</a:t>
            </a:r>
            <a:endParaRPr lang="ru-RU" dirty="0"/>
          </a:p>
          <a:p>
            <a:r>
              <a:rPr lang="ru-RU" dirty="0">
                <a:solidFill>
                  <a:srgbClr val="0070C0"/>
                </a:solidFill>
              </a:rPr>
              <a:t>Образование уменьшительно-ласкательных форм:</a:t>
            </a:r>
          </a:p>
          <a:p>
            <a:r>
              <a:rPr lang="ru-RU" dirty="0">
                <a:solidFill>
                  <a:srgbClr val="0070C0"/>
                </a:solidFill>
              </a:rPr>
              <a:t>Игры «Назови ласково», «Большой – маленький»</a:t>
            </a:r>
          </a:p>
          <a:p>
            <a:r>
              <a:rPr lang="ru-RU" dirty="0">
                <a:solidFill>
                  <a:srgbClr val="0070C0"/>
                </a:solidFill>
              </a:rPr>
              <a:t>Образование глаголов при помощи приставок:</a:t>
            </a:r>
          </a:p>
          <a:p>
            <a:r>
              <a:rPr lang="ru-RU" dirty="0">
                <a:solidFill>
                  <a:srgbClr val="0070C0"/>
                </a:solidFill>
              </a:rPr>
              <a:t>Игра «Закончи предложение», например:</a:t>
            </a:r>
          </a:p>
          <a:p>
            <a:r>
              <a:rPr lang="ru-RU" dirty="0">
                <a:solidFill>
                  <a:srgbClr val="0070C0"/>
                </a:solidFill>
              </a:rPr>
              <a:t>В дом входят, из дома… На дерево залезают, с дерева…Весной птицы прилетают, осенью…</a:t>
            </a:r>
          </a:p>
          <a:p>
            <a:r>
              <a:rPr lang="ru-RU" dirty="0">
                <a:solidFill>
                  <a:srgbClr val="0070C0"/>
                </a:solidFill>
              </a:rPr>
              <a:t>Образование относительных прилагательных:</a:t>
            </a:r>
          </a:p>
          <a:p>
            <a:r>
              <a:rPr lang="ru-RU" dirty="0">
                <a:solidFill>
                  <a:srgbClr val="0070C0"/>
                </a:solidFill>
              </a:rPr>
              <a:t>Стол из дерева – деревянный, шуба из меха -…</a:t>
            </a:r>
          </a:p>
          <a:p>
            <a:r>
              <a:rPr lang="ru-RU" dirty="0">
                <a:solidFill>
                  <a:srgbClr val="0070C0"/>
                </a:solidFill>
              </a:rPr>
              <a:t>Образование притяжательных прилагательных:</a:t>
            </a:r>
          </a:p>
          <a:p>
            <a:r>
              <a:rPr lang="ru-RU" dirty="0">
                <a:solidFill>
                  <a:srgbClr val="0070C0"/>
                </a:solidFill>
              </a:rPr>
              <a:t>У зайца хвост заячий, а у медведя….</a:t>
            </a:r>
          </a:p>
          <a:p>
            <a:r>
              <a:rPr lang="ru-RU" dirty="0">
                <a:solidFill>
                  <a:srgbClr val="0070C0"/>
                </a:solidFill>
              </a:rPr>
              <a:t>У утки перья…., а у курицы…</a:t>
            </a: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497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Дидактический  материал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1340768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1. </a:t>
            </a:r>
            <a:r>
              <a:rPr lang="ru-RU" sz="2000" dirty="0" smtClean="0">
                <a:solidFill>
                  <a:schemeClr val="bg1"/>
                </a:solidFill>
              </a:rPr>
              <a:t>Подготовительный этап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2348880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2. </a:t>
            </a:r>
            <a:r>
              <a:rPr lang="ru-RU" sz="2000" dirty="0" smtClean="0">
                <a:solidFill>
                  <a:schemeClr val="bg1"/>
                </a:solidFill>
              </a:rPr>
              <a:t>Основной этап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6915"/>
            <a:ext cx="3635896" cy="242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0" y="1169978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5994" r="6240"/>
          <a:stretch/>
        </p:blipFill>
        <p:spPr>
          <a:xfrm rot="5400000">
            <a:off x="463136" y="4312627"/>
            <a:ext cx="2736304" cy="215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51" y="4258659"/>
            <a:ext cx="3746749" cy="249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51920" y="380511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Мнемодорожки</a:t>
            </a:r>
            <a:r>
              <a:rPr lang="ru-RU" dirty="0" smtClean="0">
                <a:solidFill>
                  <a:srgbClr val="FF0000"/>
                </a:solidFill>
              </a:rPr>
              <a:t> для заучивания скороговорок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83265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Наглядные материалы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125" y="726698"/>
            <a:ext cx="3600400" cy="37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Мнемотаблицы</a:t>
            </a:r>
            <a:r>
              <a:rPr lang="ru-RU" dirty="0" smtClean="0">
                <a:solidFill>
                  <a:srgbClr val="FF0000"/>
                </a:solidFill>
              </a:rPr>
              <a:t> по сезонам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125" y="3699624"/>
            <a:ext cx="353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Консультации для родителей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Практическая работа с дидактическим материалом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1340768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1. </a:t>
            </a:r>
            <a:r>
              <a:rPr lang="ru-RU" sz="2000" dirty="0" smtClean="0">
                <a:solidFill>
                  <a:schemeClr val="bg1"/>
                </a:solidFill>
              </a:rPr>
              <a:t>Подготовительный этап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2348880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2. </a:t>
            </a:r>
            <a:r>
              <a:rPr lang="ru-RU" sz="2000" dirty="0" smtClean="0">
                <a:solidFill>
                  <a:schemeClr val="bg1"/>
                </a:solidFill>
              </a:rPr>
              <a:t>Основной этап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11715"/>
          <a:stretch/>
        </p:blipFill>
        <p:spPr>
          <a:xfrm>
            <a:off x="107504" y="1206044"/>
            <a:ext cx="3888432" cy="348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8367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Составление рассказа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52" y="1304377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553744" y="93078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Заучивание стихотворения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l="5168" t="22031" r="17401"/>
          <a:stretch/>
        </p:blipFill>
        <p:spPr>
          <a:xfrm>
            <a:off x="4644008" y="4131511"/>
            <a:ext cx="3528392" cy="2664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486916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Составление описательного рассказа об овощах и фруктах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Составление предложений и  рассказов по теме «ЗИМА»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2348880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2. </a:t>
            </a:r>
            <a:r>
              <a:rPr lang="ru-RU" sz="2000" dirty="0" smtClean="0">
                <a:solidFill>
                  <a:schemeClr val="bg1"/>
                </a:solidFill>
              </a:rPr>
              <a:t>Основной этап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75602"/>
            <a:ext cx="4809710" cy="320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/>
          <a:stretch/>
        </p:blipFill>
        <p:spPr>
          <a:xfrm rot="5400000">
            <a:off x="4637414" y="1733105"/>
            <a:ext cx="4527213" cy="346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3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Тема «Весна»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75252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4941"/>
          <a:stretch/>
        </p:blipFill>
        <p:spPr>
          <a:xfrm>
            <a:off x="5076056" y="1340768"/>
            <a:ext cx="3960441" cy="297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112474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Составление рассказов по сюжетным картинкам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Мнемотаблицы</a:t>
            </a: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для пересказа знакомых сказок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131723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1. </a:t>
            </a:r>
            <a:r>
              <a:rPr lang="ru-RU" sz="2000" dirty="0" smtClean="0">
                <a:solidFill>
                  <a:schemeClr val="bg1"/>
                </a:solidFill>
              </a:rPr>
              <a:t>Подготовительный этап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43" y="991884"/>
            <a:ext cx="4676037" cy="4554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2622" y="1519728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Картотека </a:t>
            </a:r>
            <a:r>
              <a:rPr lang="ru-RU" sz="3600" b="1" i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мнемотаблиц</a:t>
            </a:r>
            <a:endParaRPr lang="ru-RU" sz="3600" b="1" i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31723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1. </a:t>
            </a:r>
            <a:r>
              <a:rPr lang="ru-RU" sz="2000" dirty="0" smtClean="0">
                <a:solidFill>
                  <a:schemeClr val="bg1"/>
                </a:solidFill>
              </a:rPr>
              <a:t>Подготовительный этап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0829"/>
            <a:ext cx="4680012" cy="31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80687"/>
            <a:ext cx="3599892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95536" y="90872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заучивания стихотворений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7068" y="9939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загадывания загадок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r="3552"/>
          <a:stretch/>
        </p:blipFill>
        <p:spPr>
          <a:xfrm rot="5400000">
            <a:off x="5651103" y="4217681"/>
            <a:ext cx="2736305" cy="218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65515" y="4665915"/>
            <a:ext cx="453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Наглядные материалы для составления описательных рассказов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196752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Консультации для родителей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4786322"/>
            <a:ext cx="8507288" cy="457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DEEF3"/>
              </a:clrFrom>
              <a:clrTo>
                <a:srgbClr val="EDEE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7076" y="4650652"/>
            <a:ext cx="2665055" cy="17689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213420"/>
            <a:ext cx="3499407" cy="374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2081559"/>
            <a:ext cx="5572227" cy="25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0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196752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Обследование речи детей</a:t>
            </a:r>
            <a:b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группы «Солнышко» апрель 2018год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4786322"/>
            <a:ext cx="8507288" cy="457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DEEF3"/>
              </a:clrFrom>
              <a:clrTo>
                <a:srgbClr val="EDEE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7076" y="4650652"/>
            <a:ext cx="2665055" cy="17689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768223005"/>
              </p:ext>
            </p:extLst>
          </p:nvPr>
        </p:nvGraphicFramePr>
        <p:xfrm>
          <a:off x="611560" y="1556792"/>
          <a:ext cx="681608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45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pic>
        <p:nvPicPr>
          <p:cNvPr id="2050" name="Picture 2" descr="http://content.schools.by/ddu68grodno/library/%D1%83%D0%BC%D0%BD%D1%8B%D0%B5_%D0%BA%D0%BD%D0%B8%D0%B3%D0%B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75015"/>
            <a:ext cx="3771235" cy="30829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7746084" cy="611013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  </a:t>
            </a:r>
          </a:p>
          <a:p>
            <a:pPr marL="0" indent="0" algn="just"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– образная, богатая синонимами, дополнениями и описаниями речь у детей дошкольного возраста – явление очень редкое, связанное 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низким уровнем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речевого развития. Все сказанное обусловлено 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серьезными причинами.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Компьютер широко вошел в нашу повседневную 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жизнь. Социальные проблемы общества часто не позволяют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родителям уделять 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достаточного внимания всестороннему развитию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своих детей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Игрушки, телевидение, компьютеры заменили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собой живое 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речевое общение.</a:t>
            </a:r>
            <a:r>
              <a:rPr lang="ru-RU" sz="20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второго года второго и третьего этапа реализации: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87624" y="1268760"/>
            <a:ext cx="7499176" cy="485740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у детей способность самостоятельно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помощью знаков – символов, заполнять схему – модель. Используя схему –модель как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пересказа;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способность составлять рассказы из личного опыта опираясь на схему- коллаж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Пополнить картотеку </a:t>
            </a:r>
            <a:r>
              <a:rPr lang="ru-R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мнемотаблиц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новыми материалами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Составить альбом  из созданных детьми </a:t>
            </a:r>
            <a:r>
              <a:rPr lang="ru-R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мнемотаблиц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разученным стихотворениям.</a:t>
            </a:r>
          </a:p>
          <a:p>
            <a:pPr marL="361950" indent="-361950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44" y="4005064"/>
            <a:ext cx="1670136" cy="13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02826" cy="260648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 работы: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10208"/>
              </p:ext>
            </p:extLst>
          </p:nvPr>
        </p:nvGraphicFramePr>
        <p:xfrm>
          <a:off x="251521" y="404663"/>
          <a:ext cx="8640959" cy="6579684"/>
        </p:xfrm>
        <a:graphic>
          <a:graphicData uri="http://schemas.openxmlformats.org/drawingml/2006/table">
            <a:tbl>
              <a:tblPr firstRow="1" firstCol="1" bandRow="1"/>
              <a:tblGrid>
                <a:gridCol w="810864">
                  <a:extLst>
                    <a:ext uri="{9D8B030D-6E8A-4147-A177-3AD203B41FA5}">
                      <a16:colId xmlns:a16="http://schemas.microsoft.com/office/drawing/2014/main" val="2750172184"/>
                    </a:ext>
                  </a:extLst>
                </a:gridCol>
                <a:gridCol w="703972">
                  <a:extLst>
                    <a:ext uri="{9D8B030D-6E8A-4147-A177-3AD203B41FA5}">
                      <a16:colId xmlns:a16="http://schemas.microsoft.com/office/drawing/2014/main" val="883163916"/>
                    </a:ext>
                  </a:extLst>
                </a:gridCol>
                <a:gridCol w="7126123">
                  <a:extLst>
                    <a:ext uri="{9D8B030D-6E8A-4147-A177-3AD203B41FA5}">
                      <a16:colId xmlns:a16="http://schemas.microsoft.com/office/drawing/2014/main" val="312916644"/>
                    </a:ext>
                  </a:extLst>
                </a:gridCol>
              </a:tblGrid>
              <a:tr h="491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Месяц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Неделя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Содержание работы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833054"/>
                  </a:ext>
                </a:extLst>
              </a:tr>
              <a:tr h="245514">
                <a:tc rowSpan="4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Сентябрь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Упражнение  «Нарисуем слово».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854818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Дидактическая игра «Шпионы»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705066"/>
                  </a:ext>
                </a:extLst>
              </a:tr>
              <a:tr h="491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Выучить стихотворение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А.Фета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“Ласточки пропали..” с применением 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мнемодорожки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09745"/>
                  </a:ext>
                </a:extLst>
              </a:tr>
              <a:tr h="317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Поиграть в дидактическую игру «Собери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мнемодорожку</a:t>
                      </a:r>
                      <a:r>
                        <a:rPr lang="ru-RU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189388"/>
                  </a:ext>
                </a:extLst>
              </a:tr>
              <a:tr h="245514">
                <a:tc rowSpan="4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Октябрь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Составление с детьми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мнемодорожки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«Осенние деревья».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640831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Разгадывание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мнемозагадок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 теме «Домашние животные»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95272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Работа с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мнемотаблицей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«Золотая осень»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047563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Пальчиковая гимнастика «Гулял ветер по лесу».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555547"/>
                  </a:ext>
                </a:extLst>
              </a:tr>
              <a:tr h="245514">
                <a:tc rowSpan="4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Ноябрь</a:t>
                      </a: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Сочинение предложений на тему осень опираясь на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мнемоквадраты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264696"/>
                  </a:ext>
                </a:extLst>
              </a:tr>
              <a:tr h="491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Предсказывание сказки «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Листопадники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 с применением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мнемотаблицы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513873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Составление описательных рассказов по теме 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239462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Пальчиковая гимнастика «Мамины помощники».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548419"/>
                  </a:ext>
                </a:extLst>
              </a:tr>
              <a:tr h="245514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Декабрь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Работа с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мнемотаблицей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«Зимушка-зима».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307243"/>
                  </a:ext>
                </a:extLst>
              </a:tr>
              <a:tr h="491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Создание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мнемотаблицы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 заучивание  стихотворение С.Я. Маршака «Декабрь»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848560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Упражнение «Шпионы»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385532"/>
                  </a:ext>
                </a:extLst>
              </a:tr>
              <a:tr h="491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Зарисовывание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стихотворения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З.Н.Александровой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«Зимняя столовая»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20666"/>
                  </a:ext>
                </a:extLst>
              </a:tr>
              <a:tr h="245514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Январь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ОД «В гости к нам пришла зима» (с использованием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мнемотаблиц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0646"/>
                  </a:ext>
                </a:extLst>
              </a:tr>
              <a:tr h="260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Пересказ Д. Зуева «Зимний лес» с использованием </a:t>
                      </a:r>
                      <a:r>
                        <a:rPr lang="ru-RU" sz="1600" b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мнемотаблицы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162491"/>
                  </a:ext>
                </a:extLst>
              </a:tr>
              <a:tr h="245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Игру «Сочини сказку» 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981096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" y="2124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64619"/>
              </p:ext>
            </p:extLst>
          </p:nvPr>
        </p:nvGraphicFramePr>
        <p:xfrm>
          <a:off x="228667" y="404663"/>
          <a:ext cx="8435281" cy="5740277"/>
        </p:xfrm>
        <a:graphic>
          <a:graphicData uri="http://schemas.openxmlformats.org/drawingml/2006/table">
            <a:tbl>
              <a:tblPr firstRow="1" firstCol="1" bandRow="1"/>
              <a:tblGrid>
                <a:gridCol w="655079">
                  <a:extLst>
                    <a:ext uri="{9D8B030D-6E8A-4147-A177-3AD203B41FA5}">
                      <a16:colId xmlns:a16="http://schemas.microsoft.com/office/drawing/2014/main" val="271067566"/>
                    </a:ext>
                  </a:extLst>
                </a:gridCol>
                <a:gridCol w="929098">
                  <a:extLst>
                    <a:ext uri="{9D8B030D-6E8A-4147-A177-3AD203B41FA5}">
                      <a16:colId xmlns:a16="http://schemas.microsoft.com/office/drawing/2014/main" val="2974657895"/>
                    </a:ext>
                  </a:extLst>
                </a:gridCol>
                <a:gridCol w="6851104">
                  <a:extLst>
                    <a:ext uri="{9D8B030D-6E8A-4147-A177-3AD203B41FA5}">
                      <a16:colId xmlns:a16="http://schemas.microsoft.com/office/drawing/2014/main" val="4244534915"/>
                    </a:ext>
                  </a:extLst>
                </a:gridCol>
              </a:tblGrid>
              <a:tr h="430947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Февраль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Знакомство с поговоркой «Нет земли краше, чем Родина наша! Одна у человека мать - одна Родина!» по мнемодорожке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147028"/>
                  </a:ext>
                </a:extLst>
              </a:tr>
              <a:tr h="502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Заучивание и составление мнемотаблицы к стихотворению «Наша армия родная» Л.Некрасова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180095"/>
                  </a:ext>
                </a:extLst>
              </a:tr>
              <a:tr h="251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ОД «Один в поле не воин» с использованием мнемотехники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608243"/>
                  </a:ext>
                </a:extLst>
              </a:tr>
              <a:tr h="251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Создание мнемокуба «Дикие животные»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42531"/>
                  </a:ext>
                </a:extLst>
              </a:tr>
              <a:tr h="251479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Март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Работа с мнемотаблицей «Пришла весна».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5207"/>
                  </a:ext>
                </a:extLst>
              </a:tr>
              <a:tr h="251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Заучивание стихотворения Ю. Тувим «Хозяйка» 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970206"/>
                  </a:ext>
                </a:extLst>
              </a:tr>
              <a:tr h="502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Составление мнемотаблицы для заучивания стихотворения «Маме»  В.Шуграева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99451"/>
                  </a:ext>
                </a:extLst>
              </a:tr>
              <a:tr h="251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Дидактическая игра «А ну-ка угадай-ка».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076063"/>
                  </a:ext>
                </a:extLst>
              </a:tr>
              <a:tr h="251479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Апрель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Составить мнемодорожки по приметам весны вместе с родителями.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269839"/>
                  </a:ext>
                </a:extLst>
              </a:tr>
              <a:tr h="251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Пальчиковая гимнастика «На дворе апрель…»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998118"/>
                  </a:ext>
                </a:extLst>
              </a:tr>
              <a:tr h="251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Чтение стихотворения Г.Ладонщикова «Возвращаются певцы» 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283565"/>
                  </a:ext>
                </a:extLst>
              </a:tr>
              <a:tr h="502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Составление мнемодорожки к стихотворению Г.Ладонщикова «Возвращаются певцы» вместе с родителями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981245"/>
                  </a:ext>
                </a:extLst>
              </a:tr>
              <a:tr h="754434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Май</a:t>
                      </a:r>
                    </a:p>
                  </a:txBody>
                  <a:tcPr marL="53177" marR="531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Заучивание песни «Этот славный день Победы» с применением мнемодорожек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421625"/>
                  </a:ext>
                </a:extLst>
              </a:tr>
              <a:tr h="502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Подготовить итоговое мероприятие с родителями «Мнемотехника – это классно».</a:t>
                      </a:r>
                    </a:p>
                  </a:txBody>
                  <a:tcPr marL="53177" marR="5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37647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67" y="2016646"/>
            <a:ext cx="9372533" cy="76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0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«Шпионы»: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00465" y="1413858"/>
            <a:ext cx="7456054" cy="206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925" y="4149080"/>
            <a:ext cx="8175445" cy="173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47664" y="98072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Посмотрите, снег идет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3573016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Зимой нужно делать кормушки и кормить птиц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b="1" i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стихотворениям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83671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err="1" smtClean="0">
                <a:solidFill>
                  <a:srgbClr val="002060"/>
                </a:solidFill>
              </a:rPr>
              <a:t>З.Алекандрова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«Зимняя столовая»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770" y="1628800"/>
            <a:ext cx="4474852" cy="3359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350060"/>
            <a:ext cx="3596952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Пересказ </a:t>
            </a:r>
            <a:r>
              <a:rPr lang="ru-RU" sz="3200" b="1" i="1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i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.Зуева</a:t>
            </a: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«Зимний лес»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770" y="1124744"/>
            <a:ext cx="4243184" cy="381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5570" y="2492896"/>
            <a:ext cx="4413887" cy="3316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8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Пересказ рассказа «</a:t>
            </a:r>
            <a:r>
              <a:rPr lang="ru-RU" sz="32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одарки зимы»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6826" y="959906"/>
            <a:ext cx="6590347" cy="493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7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Альбом </a:t>
            </a:r>
            <a:r>
              <a:rPr lang="ru-RU" sz="3200" b="1" i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9316" r="8127" b="4833"/>
          <a:stretch/>
        </p:blipFill>
        <p:spPr>
          <a:xfrm rot="5400000">
            <a:off x="-236219" y="1539915"/>
            <a:ext cx="4824536" cy="377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0921" r="10074" b="7171"/>
          <a:stretch/>
        </p:blipFill>
        <p:spPr>
          <a:xfrm>
            <a:off x="4217692" y="764704"/>
            <a:ext cx="3820962" cy="277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8023" y="2996952"/>
            <a:ext cx="1094567" cy="223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47653" y="2788419"/>
            <a:ext cx="3944183" cy="295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4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196752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Промежуточный срез мониторинга январь 2019 год группа «Колокольчик»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4786322"/>
            <a:ext cx="8507288" cy="457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DEEF3"/>
              </a:clrFrom>
              <a:clrTo>
                <a:srgbClr val="EDEE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7076" y="4650652"/>
            <a:ext cx="2665055" cy="17689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0731814"/>
              </p:ext>
            </p:extLst>
          </p:nvPr>
        </p:nvGraphicFramePr>
        <p:xfrm>
          <a:off x="611560" y="1556792"/>
          <a:ext cx="681608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93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196752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Результаты мониторинга апрель 2019 год группа «Колокольчик»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4786322"/>
            <a:ext cx="8507288" cy="457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DEEF3"/>
              </a:clrFrom>
              <a:clrTo>
                <a:srgbClr val="EDEE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7076" y="4650652"/>
            <a:ext cx="2665055" cy="17689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0731814"/>
              </p:ext>
            </p:extLst>
          </p:nvPr>
        </p:nvGraphicFramePr>
        <p:xfrm>
          <a:off x="611560" y="1556792"/>
          <a:ext cx="681608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93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Этапы реализации</a:t>
            </a:r>
          </a:p>
        </p:txBody>
      </p:sp>
      <p:sp>
        <p:nvSpPr>
          <p:cNvPr id="6" name="Пятиугольник 5"/>
          <p:cNvSpPr/>
          <p:nvPr/>
        </p:nvSpPr>
        <p:spPr>
          <a:xfrm rot="10800000">
            <a:off x="467544" y="1196752"/>
            <a:ext cx="8064896" cy="792088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1600" y="1340768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1. </a:t>
            </a:r>
            <a:r>
              <a:rPr lang="ru-RU" sz="2000" dirty="0" smtClean="0">
                <a:solidFill>
                  <a:schemeClr val="bg1"/>
                </a:solidFill>
              </a:rPr>
              <a:t>Подготовительный этап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347" y="2186811"/>
            <a:ext cx="8090093" cy="816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2348880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2. </a:t>
            </a:r>
            <a:r>
              <a:rPr lang="ru-RU" sz="2000" dirty="0" smtClean="0">
                <a:solidFill>
                  <a:schemeClr val="bg1"/>
                </a:solidFill>
              </a:rPr>
              <a:t>Основной этап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872" y="3133954"/>
            <a:ext cx="8090093" cy="9028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1600" y="3284984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3. </a:t>
            </a:r>
            <a:r>
              <a:rPr lang="ru-RU" sz="2000" dirty="0" smtClean="0">
                <a:solidFill>
                  <a:schemeClr val="bg1"/>
                </a:solidFill>
              </a:rPr>
              <a:t>Заключительный этап</a:t>
            </a:r>
          </a:p>
        </p:txBody>
      </p:sp>
    </p:spTree>
    <p:extLst>
      <p:ext uri="{BB962C8B-B14F-4D97-AF65-F5344CB8AC3E}">
        <p14:creationId xmlns:p14="http://schemas.microsoft.com/office/powerpoint/2010/main" val="266507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Осталось на конечный результат: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1680" y="1196752"/>
            <a:ext cx="6995120" cy="492941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Будет создан альбома </a:t>
            </a:r>
            <a:r>
              <a:rPr lang="ru-RU" sz="2000" b="1" dirty="0" err="1" smtClean="0">
                <a:solidFill>
                  <a:srgbClr val="0070C0"/>
                </a:solidFill>
              </a:rPr>
              <a:t>мнемотаблиц</a:t>
            </a:r>
            <a:r>
              <a:rPr lang="ru-RU" sz="2000" b="1" dirty="0" smtClean="0">
                <a:solidFill>
                  <a:srgbClr val="0070C0"/>
                </a:solidFill>
              </a:rPr>
              <a:t> по стихотворениям совместно с детьми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Будет сформированы практические навыки по составлению рассказа из личного опыта с помощью схем- коллажей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Итог- мероприятие совместно с родителями «Мнемотехника – это здорово!»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792088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1680" y="1196752"/>
            <a:ext cx="6995120" cy="4929411"/>
          </a:xfrm>
        </p:spPr>
        <p:txBody>
          <a:bodyPr/>
          <a:lstStyle/>
          <a:p>
            <a:r>
              <a:rPr lang="ru-RU" sz="2000" b="1" dirty="0">
                <a:solidFill>
                  <a:srgbClr val="0070C0"/>
                </a:solidFill>
              </a:rPr>
              <a:t>1.Основы дошкольной логопедии/</a:t>
            </a:r>
            <a:r>
              <a:rPr lang="ru-RU" sz="2000" b="1" dirty="0" err="1">
                <a:solidFill>
                  <a:srgbClr val="0070C0"/>
                </a:solidFill>
              </a:rPr>
              <a:t>Т.Б.Филичева,О.С.Орлова,Т.В.Туманова</a:t>
            </a:r>
            <a:r>
              <a:rPr lang="ru-RU" sz="2000" b="1" dirty="0">
                <a:solidFill>
                  <a:srgbClr val="0070C0"/>
                </a:solidFill>
              </a:rPr>
              <a:t> и др.- Москва:Эксмо,2015г.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2.Развитие речи в детском саду. </a:t>
            </a:r>
            <a:r>
              <a:rPr lang="ru-RU" sz="2000" b="1" dirty="0" smtClean="0">
                <a:solidFill>
                  <a:srgbClr val="0070C0"/>
                </a:solidFill>
              </a:rPr>
              <a:t>Старшая группа  </a:t>
            </a:r>
            <a:r>
              <a:rPr lang="ru-RU" sz="2000" b="1" dirty="0">
                <a:solidFill>
                  <a:srgbClr val="0070C0"/>
                </a:solidFill>
              </a:rPr>
              <a:t>группа/ </a:t>
            </a:r>
            <a:r>
              <a:rPr lang="ru-RU" sz="2000" b="1" dirty="0" err="1">
                <a:solidFill>
                  <a:srgbClr val="0070C0"/>
                </a:solidFill>
              </a:rPr>
              <a:t>В.В.Гербова</a:t>
            </a:r>
            <a:r>
              <a:rPr lang="ru-RU" sz="2000" b="1" dirty="0">
                <a:solidFill>
                  <a:srgbClr val="0070C0"/>
                </a:solidFill>
              </a:rPr>
              <a:t> – </a:t>
            </a:r>
            <a:r>
              <a:rPr lang="ru-RU" sz="2000" b="1" dirty="0" err="1">
                <a:solidFill>
                  <a:srgbClr val="0070C0"/>
                </a:solidFill>
              </a:rPr>
              <a:t>Москва:Мозаика</a:t>
            </a:r>
            <a:r>
              <a:rPr lang="ru-RU" sz="2000" b="1" dirty="0">
                <a:solidFill>
                  <a:srgbClr val="0070C0"/>
                </a:solidFill>
              </a:rPr>
              <a:t>- синтез,2016 г.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3.С.В.Беляева,В.С. </a:t>
            </a:r>
            <a:r>
              <a:rPr lang="ru-RU" sz="2000" b="1" dirty="0" err="1">
                <a:solidFill>
                  <a:srgbClr val="0070C0"/>
                </a:solidFill>
              </a:rPr>
              <a:t>Володина,Е.В</a:t>
            </a:r>
            <a:r>
              <a:rPr lang="ru-RU" sz="2000" b="1" dirty="0">
                <a:solidFill>
                  <a:srgbClr val="0070C0"/>
                </a:solidFill>
              </a:rPr>
              <a:t>. Савостьянова Большой альбом по развитию речи.-М.: РОСМЕН, 2016г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000" b="1" dirty="0">
                <a:solidFill>
                  <a:srgbClr val="0070C0"/>
                </a:solidFill>
                <a:hlinkClick r:id="rId3"/>
              </a:rPr>
              <a:t>http://</a:t>
            </a:r>
            <a:r>
              <a:rPr lang="en-US" sz="2000" b="1" dirty="0" smtClean="0">
                <a:solidFill>
                  <a:srgbClr val="0070C0"/>
                </a:solidFill>
                <a:hlinkClick r:id="rId3"/>
              </a:rPr>
              <a:t>doshkolniki.org/ekologiya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dirty="0" err="1">
                <a:solidFill>
                  <a:srgbClr val="0070C0"/>
                </a:solidFill>
              </a:rPr>
              <a:t>Яндекс,картинки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http://images.yandex.ru/uinfo=ww-1349-wh-664-fw-1307-fh-45pd-1.- 10.03.2017.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284" y="4437112"/>
            <a:ext cx="2197953" cy="17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980728"/>
            <a:ext cx="8820472" cy="3960439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и творческих успехов!</a:t>
            </a:r>
          </a:p>
          <a:p>
            <a:pPr marL="0" indent="0" algn="r">
              <a:buNone/>
            </a:pPr>
            <a: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0" indent="0" algn="ctr">
              <a:buNone/>
            </a:pPr>
            <a:endParaRPr lang="ru-RU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rebenok-s-knigoi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76872"/>
            <a:ext cx="5159158" cy="39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325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Цель и задачи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548680"/>
            <a:ext cx="8640960" cy="5256585"/>
          </a:xfrm>
        </p:spPr>
        <p:txBody>
          <a:bodyPr/>
          <a:lstStyle/>
          <a:p>
            <a:pPr>
              <a:buNone/>
            </a:pPr>
            <a:endParaRPr lang="ru-RU" sz="2000" dirty="0" smtClean="0">
              <a:solidFill>
                <a:schemeClr val="accent5"/>
              </a:solidFill>
            </a:endParaRPr>
          </a:p>
          <a:p>
            <a:pPr algn="ctr">
              <a:buNone/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Формирование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связной речи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старшего дошкольного возраста ,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использования мнемотехники. </a:t>
            </a:r>
            <a:endParaRPr lang="ru-RU" sz="2400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 года первого этапа реализации</a:t>
            </a:r>
          </a:p>
          <a:p>
            <a:pPr algn="ctr">
              <a:buNone/>
            </a:pP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этап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Внедрить технологию «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Мнемотехника» 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образовательный процесс.</a:t>
            </a:r>
          </a:p>
          <a:p>
            <a:pPr>
              <a:buNone/>
            </a:pP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 условия для развития и воспитания детей в контексте 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Федерального Государственного Образовательного стандарта дошкольного образования.</a:t>
            </a:r>
            <a:endParaRPr lang="ru-RU" sz="1600" b="1" dirty="0">
              <a:solidFill>
                <a:srgbClr val="0004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интонационную  выразительность речи, развивать диалогическую речь, в   процессе использования приемов мнемотехники.</a:t>
            </a: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 Развить 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умственную активность, способность заучивать стихи, скороговорки, </a:t>
            </a:r>
            <a:r>
              <a:rPr lang="ru-RU" sz="1600" b="1" dirty="0" err="1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потешки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1600" b="1" dirty="0" err="1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мнемодорожкам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 err="1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мнемотаблицам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AutoNum type="arabicPeriod" startAt="5"/>
            </a:pP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ормировать 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 с помощью графической аналогии понимать и рассказывать знакомые сказки, составлять описательные и повествовательные рассказы по </a:t>
            </a:r>
            <a:r>
              <a:rPr lang="ru-RU" sz="1600" b="1" dirty="0" err="1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мнемотаблицам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b="1" dirty="0" smtClean="0">
              <a:solidFill>
                <a:srgbClr val="0004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Создать картотеку «</a:t>
            </a:r>
            <a:r>
              <a:rPr lang="ru-RU" sz="1600" b="1" dirty="0" err="1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Мнемотаблиц</a:t>
            </a:r>
            <a:r>
              <a:rPr lang="ru-RU" sz="1600" b="1" dirty="0">
                <a:solidFill>
                  <a:srgbClr val="000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 обеспечивших систему работы в группе по развитию речи. </a:t>
            </a:r>
            <a:endParaRPr lang="ru-RU" sz="1600" b="1" dirty="0" smtClean="0">
              <a:solidFill>
                <a:srgbClr val="0004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70" y="188640"/>
            <a:ext cx="8229600" cy="1080120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первого года реализации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2169" y="1484784"/>
            <a:ext cx="798680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dirty="0">
                <a:solidFill>
                  <a:srgbClr val="002060"/>
                </a:solidFill>
              </a:rPr>
              <a:t>1. 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процессе использования приемов </a:t>
            </a:r>
            <a:r>
              <a:rPr lang="ru-RU" sz="2000" b="1" dirty="0" smtClean="0">
                <a:solidFill>
                  <a:srgbClr val="002060"/>
                </a:solidFill>
              </a:rPr>
              <a:t>мнемотехники сформируется интонационная  </a:t>
            </a:r>
            <a:r>
              <a:rPr lang="ru-RU" sz="2000" b="1" dirty="0">
                <a:solidFill>
                  <a:srgbClr val="002060"/>
                </a:solidFill>
              </a:rPr>
              <a:t>выразительность речи, </a:t>
            </a:r>
            <a:r>
              <a:rPr lang="ru-RU" sz="2000" b="1" dirty="0" smtClean="0">
                <a:solidFill>
                  <a:srgbClr val="002060"/>
                </a:solidFill>
              </a:rPr>
              <a:t>разовьётся диалогическая речь. 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2.Сформируется способность к заучиванию стихов, скороговорок, </a:t>
            </a:r>
            <a:r>
              <a:rPr lang="ru-RU" sz="2000" b="1" dirty="0" err="1" smtClean="0">
                <a:solidFill>
                  <a:srgbClr val="002060"/>
                </a:solidFill>
              </a:rPr>
              <a:t>потешек</a:t>
            </a:r>
            <a:r>
              <a:rPr lang="ru-RU" sz="2000" b="1" dirty="0" smtClean="0">
                <a:solidFill>
                  <a:srgbClr val="002060"/>
                </a:solidFill>
              </a:rPr>
              <a:t> по </a:t>
            </a:r>
            <a:r>
              <a:rPr lang="ru-RU" sz="2000" b="1" dirty="0" err="1" smtClean="0">
                <a:solidFill>
                  <a:srgbClr val="002060"/>
                </a:solidFill>
              </a:rPr>
              <a:t>мнемодорожкам</a:t>
            </a:r>
            <a:r>
              <a:rPr lang="ru-RU" sz="2000" b="1" dirty="0" smtClean="0">
                <a:solidFill>
                  <a:srgbClr val="002060"/>
                </a:solidFill>
              </a:rPr>
              <a:t> и </a:t>
            </a:r>
            <a:r>
              <a:rPr lang="ru-RU" sz="2000" b="1" dirty="0" err="1" smtClean="0">
                <a:solidFill>
                  <a:srgbClr val="002060"/>
                </a:solidFill>
              </a:rPr>
              <a:t>мнемотаблицам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3. Сформируется  </a:t>
            </a:r>
            <a:r>
              <a:rPr lang="ru-RU" sz="2000" b="1" dirty="0">
                <a:solidFill>
                  <a:srgbClr val="002060"/>
                </a:solidFill>
              </a:rPr>
              <a:t>способность  с помощью графической </a:t>
            </a:r>
            <a:r>
              <a:rPr lang="ru-RU" sz="2000" b="1" dirty="0" smtClean="0">
                <a:solidFill>
                  <a:srgbClr val="002060"/>
                </a:solidFill>
              </a:rPr>
              <a:t>аналогии пересказывать сказки, составлять </a:t>
            </a:r>
            <a:r>
              <a:rPr lang="ru-RU" sz="2000" b="1" dirty="0">
                <a:solidFill>
                  <a:srgbClr val="002060"/>
                </a:solidFill>
              </a:rPr>
              <a:t>описательные 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рассказы </a:t>
            </a:r>
          </a:p>
          <a:p>
            <a:pPr lvl="0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4.Будет создана картотека «</a:t>
            </a:r>
            <a:r>
              <a:rPr lang="ru-RU" sz="2000" b="1" dirty="0" err="1" smtClean="0">
                <a:solidFill>
                  <a:srgbClr val="002060"/>
                </a:solidFill>
              </a:rPr>
              <a:t>Мнемотаблиц</a:t>
            </a:r>
            <a:r>
              <a:rPr lang="ru-RU" sz="2000" b="1" dirty="0" smtClean="0">
                <a:solidFill>
                  <a:srgbClr val="002060"/>
                </a:solidFill>
              </a:rPr>
              <a:t>» для работы </a:t>
            </a:r>
            <a:r>
              <a:rPr lang="ru-RU" sz="2000" b="1" dirty="0">
                <a:solidFill>
                  <a:srgbClr val="002060"/>
                </a:solidFill>
              </a:rPr>
              <a:t>в группе по развитию речи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8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196752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Обследование речи детей</a:t>
            </a:r>
            <a:b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</a:br>
            <a:endParaRPr lang="ru-RU" sz="3500" b="1" i="1" dirty="0" smtClean="0">
              <a:ln w="190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4786322"/>
            <a:ext cx="8507288" cy="457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3956" y="2965875"/>
            <a:ext cx="2622511" cy="134551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Методика </a:t>
            </a:r>
            <a:r>
              <a:rPr lang="ru-RU" dirty="0" err="1" smtClean="0"/>
              <a:t>В.П.Глухова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1628800"/>
            <a:ext cx="2192730" cy="130982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40C"/>
                </a:solidFill>
              </a:rPr>
              <a:t>Составление </a:t>
            </a:r>
            <a:r>
              <a:rPr lang="ru-RU" dirty="0">
                <a:solidFill>
                  <a:srgbClr val="00040C"/>
                </a:solidFill>
              </a:rPr>
              <a:t>предложения по трем картинкам, связанным тематически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1214422"/>
            <a:ext cx="2592288" cy="1350482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ru-RU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Пересказ </a:t>
            </a:r>
            <a:r>
              <a:rPr lang="ru-RU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текста (знакомой сказки или короткого рассказа</a:t>
            </a:r>
            <a:endParaRPr lang="ru-RU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72264" y="1643050"/>
            <a:ext cx="2304256" cy="13681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ru-RU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рассказа по серии сюжетных картинок</a:t>
            </a:r>
            <a:endParaRPr lang="ru-RU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4757682"/>
            <a:ext cx="2520280" cy="129614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ru-RU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составление рассказа-описания</a:t>
            </a:r>
            <a:endParaRPr lang="ru-RU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0772" y="4457859"/>
            <a:ext cx="2736304" cy="127444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ru-RU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предложений по отдельным ситуационным картинкам</a:t>
            </a:r>
            <a:endParaRPr lang="ru-RU" dirty="0" smtClean="0">
              <a:solidFill>
                <a:srgbClr val="000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4357686" y="2428868"/>
            <a:ext cx="357190" cy="577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0306640">
            <a:off x="5971103" y="2808663"/>
            <a:ext cx="576099" cy="337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2333388">
            <a:off x="2549018" y="2795196"/>
            <a:ext cx="796964" cy="406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3000887">
            <a:off x="2926279" y="4064994"/>
            <a:ext cx="433370" cy="5681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953327">
            <a:off x="5308029" y="4238644"/>
            <a:ext cx="597672" cy="43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DEEF3"/>
              </a:clrFrom>
              <a:clrTo>
                <a:srgbClr val="EDEE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7076" y="4650652"/>
            <a:ext cx="2665055" cy="17689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488435" y="3211601"/>
            <a:ext cx="2520280" cy="129614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ru-RU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Сочинение </a:t>
            </a:r>
            <a:r>
              <a:rPr lang="ru-RU" dirty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рассказа на основе личного </a:t>
            </a:r>
            <a:r>
              <a:rPr lang="ru-RU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1774" y="3430842"/>
            <a:ext cx="603556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196752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Обследование речи детей</a:t>
            </a:r>
            <a:b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500" b="1" i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группы «Солнышко» сентябрь 2017год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4786322"/>
            <a:ext cx="8507288" cy="457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DEEF3"/>
              </a:clrFrom>
              <a:clrTo>
                <a:srgbClr val="EDEE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7076" y="4650652"/>
            <a:ext cx="2665055" cy="17689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69695386"/>
              </p:ext>
            </p:extLst>
          </p:nvPr>
        </p:nvGraphicFramePr>
        <p:xfrm>
          <a:off x="1331640" y="1196753"/>
          <a:ext cx="7169450" cy="566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424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rgbClr val="92D05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Мнемотехника </a:t>
            </a:r>
            <a:r>
              <a:rPr lang="ru-RU" sz="3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ru-RU" sz="31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(с греч. - искусство запоминания) -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5"/>
            <a:ext cx="7776864" cy="2808312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040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система методов и приёмов, обеспечивающих успешное освоение детьми представлений об особенностях объектов природы, об окружающем мире, эффективное запоминание рассказа, сохранение и воспроизведение информации, и конечно, развитие речи.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Структура мнемотехники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1124744"/>
            <a:ext cx="7046828" cy="45539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убики">
      <a:dk1>
        <a:srgbClr val="92D050"/>
      </a:dk1>
      <a:lt1>
        <a:srgbClr val="FFFFFF"/>
      </a:lt1>
      <a:dk2>
        <a:srgbClr val="92D050"/>
      </a:dk2>
      <a:lt2>
        <a:srgbClr val="EBF1DD"/>
      </a:lt2>
      <a:accent1>
        <a:srgbClr val="76923C"/>
      </a:accent1>
      <a:accent2>
        <a:srgbClr val="FFC000"/>
      </a:accent2>
      <a:accent3>
        <a:srgbClr val="586D2C"/>
      </a:accent3>
      <a:accent4>
        <a:srgbClr val="5F497A"/>
      </a:accent4>
      <a:accent5>
        <a:srgbClr val="0070C0"/>
      </a:accent5>
      <a:accent6>
        <a:srgbClr val="00B050"/>
      </a:accent6>
      <a:hlink>
        <a:srgbClr val="3F3FFF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2475</TotalTime>
  <Words>1308</Words>
  <Application>Microsoft Office PowerPoint</Application>
  <PresentationFormat>Экран (4:3)</PresentationFormat>
  <Paragraphs>226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«Светлячок»</vt:lpstr>
      <vt:lpstr>Актуальность</vt:lpstr>
      <vt:lpstr>Этапы реализации</vt:lpstr>
      <vt:lpstr>Цель и задачи </vt:lpstr>
      <vt:lpstr>Ожидаемые результаты первого года реализации</vt:lpstr>
      <vt:lpstr>Обследование речи детей </vt:lpstr>
      <vt:lpstr>Обследование речи детей группы «Солнышко» сентябрь 2017год</vt:lpstr>
      <vt:lpstr>Мнемотехника  (с греч. - искусство запоминания) -</vt:lpstr>
      <vt:lpstr>Структура мнемотехники</vt:lpstr>
      <vt:lpstr>Этапы работы с таблицами</vt:lpstr>
      <vt:lpstr>Пополняем словарный запас</vt:lpstr>
      <vt:lpstr>Дидактический  материал</vt:lpstr>
      <vt:lpstr>Практическая работа с дидактическим материалом</vt:lpstr>
      <vt:lpstr>Составление предложений и  рассказов по теме «ЗИМА»</vt:lpstr>
      <vt:lpstr>Тема «Весна»</vt:lpstr>
      <vt:lpstr>Мнемотаблицы для пересказа знакомых сказок</vt:lpstr>
      <vt:lpstr>Картотека мнемотаблиц</vt:lpstr>
      <vt:lpstr>Консультации для родителей</vt:lpstr>
      <vt:lpstr>Обследование речи детей группы «Солнышко» апрель 2018год</vt:lpstr>
      <vt:lpstr>Задачи второго года второго и третьего этапа реализации:</vt:lpstr>
      <vt:lpstr>План работы:</vt:lpstr>
      <vt:lpstr>Презентация PowerPoint</vt:lpstr>
      <vt:lpstr>Дидактическая игра «Шпионы»:</vt:lpstr>
      <vt:lpstr>Создание мнемотаблиц по стихотворениям</vt:lpstr>
      <vt:lpstr>Пересказ Д.Зуева «Зимний лес»</vt:lpstr>
      <vt:lpstr>Пересказ рассказа «Подарки зимы»</vt:lpstr>
      <vt:lpstr>Альбом мнемотаблиц:</vt:lpstr>
      <vt:lpstr>Промежуточный срез мониторинга январь 2019 год группа «Колокольчик»</vt:lpstr>
      <vt:lpstr>Результаты мониторинга апрель 2019 год группа «Колокольчик»</vt:lpstr>
      <vt:lpstr>Осталось на конечный результат:</vt:lpstr>
      <vt:lpstr>Литература: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Пользователь Windows</dc:creator>
  <cp:lastModifiedBy>premus07 premus07</cp:lastModifiedBy>
  <cp:revision>224</cp:revision>
  <dcterms:created xsi:type="dcterms:W3CDTF">2015-05-26T06:47:10Z</dcterms:created>
  <dcterms:modified xsi:type="dcterms:W3CDTF">2020-04-08T14:59:33Z</dcterms:modified>
</cp:coreProperties>
</file>